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embeddings/oleObject1.wdp" ContentType="image/vnd.ms-photo"/>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48" r:id="rId1"/>
  </p:sldMasterIdLst>
  <p:notesMasterIdLst>
    <p:notesMasterId r:id="rId2"/>
  </p:notesMasterIdLst>
  <p:sldIdLst>
    <p:sldId id="256" r:id="rId3"/>
    <p:sldId id="258" r:id="rId4"/>
    <p:sldId id="272" r:id="rId5"/>
    <p:sldId id="273" r:id="rId6"/>
    <p:sldId id="274" r:id="rId7"/>
    <p:sldId id="275" r:id="rId8"/>
    <p:sldId id="281" r:id="rId9"/>
    <p:sldId id="282" r:id="rId10"/>
    <p:sldId id="283" r:id="rId11"/>
    <p:sldId id="287" r:id="rId12"/>
    <p:sldId id="288" r:id="rId13"/>
    <p:sldId id="284" r:id="rId14"/>
    <p:sldId id="285" r:id="rId15"/>
    <p:sldId id="278" r:id="rId16"/>
    <p:sldId id="286"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xmlns:p188="http://schemas.microsoft.com/office/powerpoint/2018/8/main">
  <p188:author id="{2E2B4919-CE34-AE76-8E6C-6217D1B47570}" name="Project Manager" initials="PM" userId="Project Manager" providerId="None"/>
</p188: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4995" autoAdjust="0"/>
    <p:restoredTop sz="91176" autoAdjust="0"/>
  </p:normalViewPr>
  <p:slideViewPr>
    <p:cSldViewPr snapToGrid="0">
      <p:cViewPr varScale="1">
        <p:scale>
          <a:sx n="100" d="100"/>
          <a:sy n="100" d="100"/>
        </p:scale>
        <p:origin x="120" y="300"/>
      </p:cViewPr>
      <p:guideLst>
        <p:guide orient="horz" pos="2159"/>
        <p:guide pos="3839"/>
      </p:guideLst>
    </p:cSldViewPr>
  </p:slideViewPr>
  <p:notesTextViewPr>
    <p:cViewPr>
      <p:scale>
        <a:sx n="100" d="100"/>
        <a:sy n="100" d="100"/>
      </p:scale>
      <p:origin x="0" y="0"/>
    </p:cViewPr>
  </p:notesTextViewPr>
  <p:notesViewPr>
    <p:cSldViewPr snapToGrid="0">
      <p:cViewPr varScale="1">
        <p:scale>
          <a:sx n="86" d="100"/>
          <a:sy n="86" d="100"/>
        </p:scale>
        <p:origin x="3864" y="96"/>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microsoft.com/office/2018/10/relationships/authors" Target="authors.xml"  /><Relationship Id="rId2" Type="http://schemas.openxmlformats.org/officeDocument/2006/relationships/notesMaster" Target="notesMasters/notesMaster1.xml"  /><Relationship Id="rId20" Type="http://schemas.openxmlformats.org/officeDocument/2006/relationships/presProps" Target="presProps.xml"  /><Relationship Id="rId21" Type="http://schemas.openxmlformats.org/officeDocument/2006/relationships/viewProps" Target="viewProps.xml"  /><Relationship Id="rId22" Type="http://schemas.openxmlformats.org/officeDocument/2006/relationships/theme" Target="theme/theme1.xml"  /><Relationship Id="rId23" Type="http://schemas.openxmlformats.org/officeDocument/2006/relationships/tableStyles" Target="tableStyles.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CFA0E671-CE0C-408A-B02D-061FD700E283}" type="datetime1">
              <a:rPr lang="en-US"/>
              <a:pPr lvl="0">
                <a:defRPr/>
              </a:pPr>
              <a:t>6/13/2023</a:t>
            </a:fld>
            <a:endParaRPr lang="en-US"/>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D967B85F-9524-46EF-BC7A-6B0F320FDA32}" type="slidenum">
              <a:rPr lang="en-US"/>
              <a:pPr lvl="0">
                <a:defRPr/>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a:t>
            </a:fld>
            <a:endParaRPr 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11</a:t>
            </a:fld>
            <a:endParaRPr 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11</a:t>
            </a:fld>
            <a:endParaRPr 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12</a:t>
            </a:fld>
            <a:endParaRPr 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13</a:t>
            </a:fld>
            <a:endParaRPr 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15</a:t>
            </a:fld>
            <a:endParaRPr 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3</a:t>
            </a:fld>
            <a:endParaRPr 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5</a:t>
            </a:fld>
            <a:endParaRPr 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6</a:t>
            </a:fld>
            <a:endParaRPr 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7</a:t>
            </a:fld>
            <a:endParaRPr 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8</a:t>
            </a:fld>
            <a:endParaRPr 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9</a:t>
            </a:fld>
            <a:endParaRPr 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endParaRPr 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10</a:t>
            </a:fld>
            <a:endParaRPr 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lvl="0">
              <a:defRPr/>
            </a:pPr>
            <a:fld id="{D967B85F-9524-46EF-BC7A-6B0F320FDA32}" type="slidenum">
              <a:rPr lang="en-US"/>
              <a:pPr lvl="0">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AF1B-88AA-44CB-9CB0-AC164A0C28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000EF-DE9B-4377-8E81-13543D8C1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2BD58B-89DB-4C48-BEF1-92A405934288}"/>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EC3472BA-96E1-4D82-88A9-9BD8AC264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93A7F-32B2-4F30-86E2-FBCCA2153EA4}"/>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457285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F013-51A9-4FC9-B799-F7B22CF65C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51119-7806-494D-8735-6CB5806DA9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B4514-9AE6-4399-9132-C8C2125CD952}"/>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8EB061B1-0C79-43D8-8425-8A469BDCA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7817E-44A8-4C13-8B4F-09B0261D5C53}"/>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1009089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6B3C6-D075-4782-A5A7-1C22E05CB8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1E61C0-643E-49A5-8A59-476E6819CA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2FCB2-F549-4466-ADC9-228800D86214}"/>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0E4BCB77-810C-43B2-90A1-46470AE3A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5F2E9-40B1-4BE5-856B-636A90C98CBC}"/>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88790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1FAE-166A-43CC-B4CF-4E1F44E7FB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C963E7-5FCA-4B92-8032-8269174E2B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7018A-910F-451A-BA9A-D5AD3F9FF86F}"/>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CB15E38F-1F05-48A3-8D3B-2AC7555B7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CA0FD-269F-492F-B766-C1FFE307EB46}"/>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96947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5B62-300A-4E43-B8D6-2C2A76F8FC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CC967-3F35-42CA-811B-11A1167A3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0F4D-7C03-480E-91D2-4A8BD677AB78}"/>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B823877E-1F58-4D07-88D8-1B5D50457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D08B4-91B4-4A75-9B19-609A38339AC6}"/>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746726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A910-DC56-46F1-ABEC-A9AE52E19F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F63563-2E2F-4374-A748-B04D2DCDC4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B85B06-78BE-4DA4-87BE-46A922B114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90796-D70A-4E45-BB95-C6EE4BC6F613}"/>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6" name="Footer Placeholder 5">
            <a:extLst>
              <a:ext uri="{FF2B5EF4-FFF2-40B4-BE49-F238E27FC236}">
                <a16:creationId xmlns:a16="http://schemas.microsoft.com/office/drawing/2014/main" id="{6969C8C2-E768-4062-9B49-994DC2C9E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F513B-2B66-4C75-BCA4-94B9CAE193FD}"/>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211397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FE9B-A1AA-4489-B118-2988295B05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3A9D6-F944-46D8-A9EE-54245CF745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9D8CDD-9BF0-4732-906A-A59C47E71A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7DFEA3-B979-45F7-97F5-0A65452A1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7520F4-BEE0-4FB8-BBEF-1593594EDE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EDA0D6-F40B-47D2-A04B-201B8295CE51}"/>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8" name="Footer Placeholder 7">
            <a:extLst>
              <a:ext uri="{FF2B5EF4-FFF2-40B4-BE49-F238E27FC236}">
                <a16:creationId xmlns:a16="http://schemas.microsoft.com/office/drawing/2014/main" id="{445AF70A-65A8-43E4-9CED-2C969987C4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A8B2B9-0CC5-4B24-B743-4D7A3BDC4454}"/>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11395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0BD5-AE30-462A-B01F-6EA04AD7E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9BA660-DB82-4FBF-B116-C9179730513D}"/>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4" name="Footer Placeholder 3">
            <a:extLst>
              <a:ext uri="{FF2B5EF4-FFF2-40B4-BE49-F238E27FC236}">
                <a16:creationId xmlns:a16="http://schemas.microsoft.com/office/drawing/2014/main" id="{0EA9E595-C0C7-4792-9BE2-A72361E13A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2B5613-E277-49E6-BE05-0533399EB3A1}"/>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57825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0128C-3D17-4C7A-96AD-2D9C833EB699}"/>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3" name="Footer Placeholder 2">
            <a:extLst>
              <a:ext uri="{FF2B5EF4-FFF2-40B4-BE49-F238E27FC236}">
                <a16:creationId xmlns:a16="http://schemas.microsoft.com/office/drawing/2014/main" id="{7A98B207-13A7-49E8-8925-25AA778288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3FA30A-6934-47FD-8B29-A69C5056F7CE}"/>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17272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36B76-E30A-4EA4-9D51-069D0D3AFE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064584-90E3-4C80-A80C-ABE36A541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CF327-82AE-45B1-BF21-B2F39CCEA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A02A8-2115-4BEC-AFDE-A5514C5EB681}"/>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6" name="Footer Placeholder 5">
            <a:extLst>
              <a:ext uri="{FF2B5EF4-FFF2-40B4-BE49-F238E27FC236}">
                <a16:creationId xmlns:a16="http://schemas.microsoft.com/office/drawing/2014/main" id="{32D7C625-2516-46C6-9E35-3B6D59102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B147D-1127-4B5F-9087-4753348366D8}"/>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526588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2140-F8C3-42DF-8466-6F806EBBE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D7715A-F24F-4276-8B36-9373C08E8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FBBED8-DE19-492F-A51B-B2BD65DF5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4BFAA-C006-4792-9C81-EF35DAC8F84E}"/>
              </a:ext>
            </a:extLst>
          </p:cNvPr>
          <p:cNvSpPr>
            <a:spLocks noGrp="1"/>
          </p:cNvSpPr>
          <p:nvPr>
            <p:ph type="dt" sz="half" idx="10"/>
          </p:nvPr>
        </p:nvSpPr>
        <p:spPr/>
        <p:txBody>
          <a:bodyPr/>
          <a:lstStyle/>
          <a:p>
            <a:fld id="{80B2A8A8-AF38-46CE-8B50-A8E6FBDCE7EA}" type="datetimeFigureOut">
              <a:rPr lang="en-US" smtClean="0"/>
              <a:t>6/13/2023</a:t>
            </a:fld>
            <a:endParaRPr lang="en-US"/>
          </a:p>
        </p:txBody>
      </p:sp>
      <p:sp>
        <p:nvSpPr>
          <p:cNvPr id="6" name="Footer Placeholder 5">
            <a:extLst>
              <a:ext uri="{FF2B5EF4-FFF2-40B4-BE49-F238E27FC236}">
                <a16:creationId xmlns:a16="http://schemas.microsoft.com/office/drawing/2014/main" id="{ACD9D45E-2A74-4A7E-AFA6-33C62A1AD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5789E-A1B3-4A2F-A30D-C2418D0BC0FF}"/>
              </a:ext>
            </a:extLst>
          </p:cNvPr>
          <p:cNvSpPr>
            <a:spLocks noGrp="1"/>
          </p:cNvSpPr>
          <p:nvPr>
            <p:ph type="sldNum" sz="quarter" idx="12"/>
          </p:nvPr>
        </p:nvSpPr>
        <p:spPr/>
        <p:txBody>
          <a:bodyPr/>
          <a:lstStyle/>
          <a:p>
            <a:fld id="{9ACA4016-ABEA-40E2-8A5E-381644F1B7ED}" type="slidenum">
              <a:rPr lang="en-US" smtClean="0"/>
              <a:t>‹#›</a:t>
            </a:fld>
            <a:endParaRPr lang="en-US"/>
          </a:p>
        </p:txBody>
      </p:sp>
    </p:spTree>
    <p:extLst>
      <p:ext uri="{BB962C8B-B14F-4D97-AF65-F5344CB8AC3E}">
        <p14:creationId xmlns:p14="http://schemas.microsoft.com/office/powerpoint/2010/main" val="34457756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2CE18D-37EF-4B3A-B4FF-F4EC6C7F48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00C64-B77D-40A7-BA4D-7A05411CD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74ADA2-BF4E-4C46-A9A7-AD9769433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2A8A8-AF38-46CE-8B50-A8E6FBDCE7EA}" type="datetimeFigureOut">
              <a:rPr lang="en-US" smtClean="0"/>
              <a:t>6/13/2023</a:t>
            </a:fld>
            <a:endParaRPr lang="en-US"/>
          </a:p>
        </p:txBody>
      </p:sp>
      <p:sp>
        <p:nvSpPr>
          <p:cNvPr id="5" name="Footer Placeholder 4">
            <a:extLst>
              <a:ext uri="{FF2B5EF4-FFF2-40B4-BE49-F238E27FC236}">
                <a16:creationId xmlns:a16="http://schemas.microsoft.com/office/drawing/2014/main" id="{36B23126-F2B3-40DE-A5FE-4A74E340EB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7E1417-EA7A-476F-8523-BE744304A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A4016-ABEA-40E2-8A5E-381644F1B7ED}" type="slidenum">
              <a:rPr lang="en-US" smtClean="0"/>
              <a:t>‹#›</a:t>
            </a:fld>
            <a:endParaRPr lang="en-US"/>
          </a:p>
        </p:txBody>
      </p:sp>
    </p:spTree>
    <p:extLst>
      <p:ext uri="{BB962C8B-B14F-4D97-AF65-F5344CB8AC3E}">
        <p14:creationId xmlns:p14="http://schemas.microsoft.com/office/powerpoint/2010/main" val="1993639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 Id="rId3" Type="http://schemas.openxmlformats.org/officeDocument/2006/relationships/image" Target="../media/image1.jpeg"  /><Relationship Id="rId4" Type="http://schemas.openxmlformats.org/officeDocument/2006/relationships/image" Target="../media/image2.png"  /><Relationship Id="rId5" Type="http://schemas.openxmlformats.org/officeDocument/2006/relationships/image" Target="../media/image3.pn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7.xml"  /><Relationship Id="rId3" Type="http://schemas.openxmlformats.org/officeDocument/2006/relationships/image" Target="../media/image31.png"  /><Relationship Id="rId4" Type="http://schemas.openxmlformats.org/officeDocument/2006/relationships/image" Target="../media/image32.jpeg"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7.xml"  /><Relationship Id="rId3" Type="http://schemas.openxmlformats.org/officeDocument/2006/relationships/hyperlink" Target="https://www.computervision.zone/courses/pose-estimation/" TargetMode="External" /><Relationship Id="rId4" Type="http://schemas.openxmlformats.org/officeDocument/2006/relationships/image" Target="../media/image33.jpeg"  /><Relationship Id="rId5" Type="http://schemas.openxmlformats.org/officeDocument/2006/relationships/image" Target="../media/image34.jpe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7.xml"  /><Relationship Id="rId3" Type="http://schemas.openxmlformats.org/officeDocument/2006/relationships/image" Target="../media/image35.png"  /><Relationship Id="rId4" Type="http://schemas.openxmlformats.org/officeDocument/2006/relationships/image" Target="../media/image36.png"  /><Relationship Id="rId5" Type="http://schemas.openxmlformats.org/officeDocument/2006/relationships/image" Target="../media/image37.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7.xml"  /><Relationship Id="rId3" Type="http://schemas.openxmlformats.org/officeDocument/2006/relationships/image" Target="../media/image38.png"  /><Relationship Id="rId4" Type="http://schemas.openxmlformats.org/officeDocument/2006/relationships/hyperlink" Target="https://developers.google.com/ml-kit/vision/text-recognition/v2?hl=ko" TargetMode="External"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7.xml"  /><Relationship Id="rId3" Type="http://schemas.openxmlformats.org/officeDocument/2006/relationships/image" Target="../media/image39.png"  /><Relationship Id="rId4" Type="http://schemas.openxmlformats.org/officeDocument/2006/relationships/image" Target="../media/image40.jpe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7.xml"  /><Relationship Id="rId3" Type="http://schemas.openxmlformats.org/officeDocument/2006/relationships/image" Target="../media/image41.png"  /><Relationship Id="rId4" Type="http://schemas.openxmlformats.org/officeDocument/2006/relationships/image" Target="../media/image4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image" Target="../media/image43.png"  /><Relationship Id="rId3" Type="http://schemas.microsoft.com/office/2007/relationships/hdphoto" Target="../embeddings/oleObject1.wdp"  /><Relationship Id="rId4" Type="http://schemas.openxmlformats.org/officeDocument/2006/relationships/image" Target="../media/image44.jpe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7.xml"  /><Relationship Id="rId3" Type="http://schemas.openxmlformats.org/officeDocument/2006/relationships/image" Target="../media/image4.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 Id="rId10" Type="http://schemas.openxmlformats.org/officeDocument/2006/relationships/image" Target="../media/image13.png"  /><Relationship Id="rId2" Type="http://schemas.openxmlformats.org/officeDocument/2006/relationships/image" Target="../media/image5.png"  /><Relationship Id="rId3" Type="http://schemas.openxmlformats.org/officeDocument/2006/relationships/image" Target="../media/image6.png"  /><Relationship Id="rId4" Type="http://schemas.openxmlformats.org/officeDocument/2006/relationships/image" Target="../media/image7.jpeg"  /><Relationship Id="rId5" Type="http://schemas.openxmlformats.org/officeDocument/2006/relationships/image" Target="../media/image8.png"  /><Relationship Id="rId6" Type="http://schemas.openxmlformats.org/officeDocument/2006/relationships/image" Target="../media/image9.png"  /><Relationship Id="rId7" Type="http://schemas.openxmlformats.org/officeDocument/2006/relationships/image" Target="../media/image10.jpeg"  /><Relationship Id="rId8" Type="http://schemas.openxmlformats.org/officeDocument/2006/relationships/image" Target="../media/image11.png"  /><Relationship Id="rId9" Type="http://schemas.openxmlformats.org/officeDocument/2006/relationships/image" Target="../media/image12.jpe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7.xml"  /><Relationship Id="rId3" Type="http://schemas.openxmlformats.org/officeDocument/2006/relationships/image" Target="../media/image14.png"  /><Relationship Id="rId4" Type="http://schemas.openxmlformats.org/officeDocument/2006/relationships/hyperlink" Target="https://developers.google.com/ml-kit/guides?hl=ko" TargetMode="External" /><Relationship Id="rId5" Type="http://schemas.openxmlformats.org/officeDocument/2006/relationships/image" Target="../media/image15.png"  /><Relationship Id="rId6" Type="http://schemas.openxmlformats.org/officeDocument/2006/relationships/image" Target="../media/image16.png"  /><Relationship Id="rId7" Type="http://schemas.openxmlformats.org/officeDocument/2006/relationships/image" Target="../media/image17.png"  /><Relationship Id="rId8" Type="http://schemas.openxmlformats.org/officeDocument/2006/relationships/hyperlink" Target="https://developers.google.com/ar?hl=ko" TargetMode="External"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7.xml"  /><Relationship Id="rId3" Type="http://schemas.openxmlformats.org/officeDocument/2006/relationships/image" Target="../media/image18.png"  /><Relationship Id="rId4" Type="http://schemas.openxmlformats.org/officeDocument/2006/relationships/image" Target="../media/image19.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7.xml"  /><Relationship Id="rId3" Type="http://schemas.openxmlformats.org/officeDocument/2006/relationships/image" Target="../media/image14.png"  /><Relationship Id="rId4" Type="http://schemas.openxmlformats.org/officeDocument/2006/relationships/image" Target="../media/image20.png"  /><Relationship Id="rId5" Type="http://schemas.openxmlformats.org/officeDocument/2006/relationships/image" Target="../media/image21.png"  /><Relationship Id="rId6" Type="http://schemas.openxmlformats.org/officeDocument/2006/relationships/image" Target="../media/image22.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7.xml"  /><Relationship Id="rId3" Type="http://schemas.openxmlformats.org/officeDocument/2006/relationships/image" Target="../media/image14.png"  /><Relationship Id="rId4" Type="http://schemas.openxmlformats.org/officeDocument/2006/relationships/image" Target="../media/image23.png"  /><Relationship Id="rId5" Type="http://schemas.openxmlformats.org/officeDocument/2006/relationships/image" Target="../media/image24.jpe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7.xml"  /><Relationship Id="rId3" Type="http://schemas.openxmlformats.org/officeDocument/2006/relationships/image" Target="../media/image14.png"  /><Relationship Id="rId4" Type="http://schemas.openxmlformats.org/officeDocument/2006/relationships/hyperlink" Target="https://www.kaggle.com/datasets/mahmoudima/mma-facial-expression" TargetMode="External" /><Relationship Id="rId5" Type="http://schemas.openxmlformats.org/officeDocument/2006/relationships/hyperlink" Target="https://www.kaggle.com/code/jonghyeonyoo/notebook50a31c8a8c" TargetMode="External" /><Relationship Id="rId6" Type="http://schemas.openxmlformats.org/officeDocument/2006/relationships/image" Target="../media/image25.png"  /><Relationship Id="rId7" Type="http://schemas.openxmlformats.org/officeDocument/2006/relationships/image" Target="../media/image26.png"  /><Relationship Id="rId8" Type="http://schemas.openxmlformats.org/officeDocument/2006/relationships/image" Target="../media/image27.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7.xml"  /><Relationship Id="rId3" Type="http://schemas.openxmlformats.org/officeDocument/2006/relationships/image" Target="../media/image14.png"  /><Relationship Id="rId4" Type="http://schemas.openxmlformats.org/officeDocument/2006/relationships/image" Target="../media/image28.png"  /><Relationship Id="rId5" Type="http://schemas.openxmlformats.org/officeDocument/2006/relationships/image" Target="../media/image29.png"  /><Relationship Id="rId6" Type="http://schemas.openxmlformats.org/officeDocument/2006/relationships/image" Target="../media/image30.jpe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3429000"/>
            <a:ext cx="6096000" cy="3429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4" name="Rectangle 13"/>
          <p:cNvSpPr/>
          <p:nvPr/>
        </p:nvSpPr>
        <p:spPr>
          <a:xfrm>
            <a:off x="3924300" y="972457"/>
            <a:ext cx="8267700" cy="4913086"/>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pic>
        <p:nvPicPr>
          <p:cNvPr id="6" name="Picture 5" descr="A group of people sitting around a table with laptops  Description automatically generated with medium confidence"/>
          <p:cNvPicPr>
            <a:picLocks noChangeAspect="1"/>
          </p:cNvPicPr>
          <p:nvPr/>
        </p:nvPicPr>
        <p:blipFill rotWithShape="1">
          <a:blip r:embed="rId3"/>
          <a:srcRect t="29580" b="19000"/>
          <a:stretch>
            <a:fillRect/>
          </a:stretch>
        </p:blipFill>
        <p:spPr>
          <a:xfrm>
            <a:off x="2209800" y="1716833"/>
            <a:ext cx="9982200" cy="3424335"/>
          </a:xfrm>
          <a:prstGeom prst="rect">
            <a:avLst/>
          </a:prstGeom>
        </p:spPr>
      </p:pic>
      <p:sp>
        <p:nvSpPr>
          <p:cNvPr id="4" name="Rectangle 3"/>
          <p:cNvSpPr/>
          <p:nvPr/>
        </p:nvSpPr>
        <p:spPr>
          <a:xfrm>
            <a:off x="0" y="1716833"/>
            <a:ext cx="12192000" cy="3424335"/>
          </a:xfrm>
          <a:prstGeom prst="rect">
            <a:avLst/>
          </a:prstGeom>
          <a:gradFill>
            <a:gsLst>
              <a:gs pos="21000">
                <a:srgbClr val="242424">
                  <a:alpha val="98000"/>
                </a:srgbClr>
              </a:gs>
              <a:gs pos="0">
                <a:schemeClr val="tx1"/>
              </a:gs>
              <a:gs pos="100000">
                <a:schemeClr val="tx1">
                  <a:lumMod val="75000"/>
                  <a:lumOff val="25000"/>
                  <a:alpha val="1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grpSp>
        <p:nvGrpSpPr>
          <p:cNvPr id="9" name="Group 8"/>
          <p:cNvGrpSpPr/>
          <p:nvPr/>
        </p:nvGrpSpPr>
        <p:grpSpPr>
          <a:xfrm rot="0">
            <a:off x="3537054" y="4456501"/>
            <a:ext cx="177592" cy="194455"/>
            <a:chOff x="3398838" y="4310011"/>
            <a:chExt cx="346075" cy="344488"/>
          </a:xfrm>
        </p:grpSpPr>
        <p:sp>
          <p:nvSpPr>
            <p:cNvPr id="10" name="Freeform 461"/>
            <p:cNvSpPr/>
            <p:nvPr/>
          </p:nvSpPr>
          <p:spPr>
            <a:xfrm>
              <a:off x="3398838" y="4310011"/>
              <a:ext cx="173038" cy="344488"/>
            </a:xfrm>
            <a:custGeom>
              <a:avLst/>
              <a:gdLst>
                <a:gd name="T0" fmla="*/ 0 w 109"/>
                <a:gd name="T1" fmla="*/ 0 h 217"/>
                <a:gd name="T2" fmla="*/ 109 w 109"/>
                <a:gd name="T3" fmla="*/ 108 h 217"/>
                <a:gd name="T4" fmla="*/ 0 w 109"/>
                <a:gd name="T5" fmla="*/ 217 h 217"/>
              </a:gdLst>
              <a:cxnLst>
                <a:cxn ang="0">
                  <a:pos x="T0" y="T1"/>
                </a:cxn>
                <a:cxn ang="0">
                  <a:pos x="T2" y="T3"/>
                </a:cxn>
                <a:cxn ang="0">
                  <a:pos x="T4" y="T5"/>
                </a:cxn>
              </a:cxnLst>
              <a:rect l="0" t="0" r="r" b="b"/>
              <a:pathLst>
                <a:path w="109" h="217">
                  <a:moveTo>
                    <a:pt x="0" y="0"/>
                  </a:moveTo>
                  <a:lnTo>
                    <a:pt x="109" y="108"/>
                  </a:lnTo>
                  <a:lnTo>
                    <a:pt x="0" y="217"/>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1" name="Freeform 462"/>
            <p:cNvSpPr/>
            <p:nvPr/>
          </p:nvSpPr>
          <p:spPr>
            <a:xfrm>
              <a:off x="3571875" y="4310011"/>
              <a:ext cx="173038" cy="344488"/>
            </a:xfrm>
            <a:custGeom>
              <a:avLst/>
              <a:gdLst>
                <a:gd name="T0" fmla="*/ 0 w 109"/>
                <a:gd name="T1" fmla="*/ 0 h 217"/>
                <a:gd name="T2" fmla="*/ 109 w 109"/>
                <a:gd name="T3" fmla="*/ 108 h 217"/>
                <a:gd name="T4" fmla="*/ 0 w 109"/>
                <a:gd name="T5" fmla="*/ 217 h 217"/>
              </a:gdLst>
              <a:cxnLst>
                <a:cxn ang="0">
                  <a:pos x="T0" y="T1"/>
                </a:cxn>
                <a:cxn ang="0">
                  <a:pos x="T2" y="T3"/>
                </a:cxn>
                <a:cxn ang="0">
                  <a:pos x="T4" y="T5"/>
                </a:cxn>
              </a:cxnLst>
              <a:rect l="0" t="0" r="r" b="b"/>
              <a:pathLst>
                <a:path w="109" h="217">
                  <a:moveTo>
                    <a:pt x="0" y="0"/>
                  </a:moveTo>
                  <a:lnTo>
                    <a:pt x="109" y="108"/>
                  </a:lnTo>
                  <a:lnTo>
                    <a:pt x="0" y="217"/>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cxnSp>
        <p:nvCxnSpPr>
          <p:cNvPr id="13" name="Straight Connector 12"/>
          <p:cNvCxnSpPr/>
          <p:nvPr/>
        </p:nvCxnSpPr>
        <p:spPr>
          <a:xfrm>
            <a:off x="3924300" y="4553728"/>
            <a:ext cx="8267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1000" y="3211398"/>
            <a:ext cx="2769989" cy="430887"/>
          </a:xfrm>
          <a:prstGeom prst="rect">
            <a:avLst/>
          </a:prstGeom>
          <a:noFill/>
        </p:spPr>
        <p:txBody>
          <a:bodyPr wrap="none" lIns="0" tIns="0" rIns="0" bIns="0" anchor="ctr">
            <a:spAutoFit/>
          </a:bodyPr>
          <a:lstStyle/>
          <a:p>
            <a:pPr lvl="0">
              <a:defRPr/>
            </a:pPr>
            <a:r>
              <a:rPr lang="en-US" sz="2800">
                <a:solidFill>
                  <a:schemeClr val="bg1"/>
                </a:solidFill>
                <a:latin typeface="+mj-lt"/>
                <a:cs typeface="Segoe UI"/>
              </a:rPr>
              <a:t>Capstone Design	</a:t>
            </a:r>
            <a:endParaRPr lang="en-US" sz="2800">
              <a:solidFill>
                <a:schemeClr val="bg1"/>
              </a:solidFill>
              <a:latin typeface="+mj-lt"/>
              <a:cs typeface="Segoe UI"/>
            </a:endParaRPr>
          </a:p>
        </p:txBody>
      </p:sp>
      <p:sp>
        <p:nvSpPr>
          <p:cNvPr id="21" name="TextBox 20"/>
          <p:cNvSpPr txBox="1"/>
          <p:nvPr/>
        </p:nvSpPr>
        <p:spPr>
          <a:xfrm>
            <a:off x="317500" y="2322413"/>
            <a:ext cx="4330700" cy="541912"/>
          </a:xfrm>
          <a:prstGeom prst="rect">
            <a:avLst/>
          </a:prstGeom>
          <a:noFill/>
        </p:spPr>
        <p:txBody>
          <a:bodyPr wrap="none" lIns="0" tIns="0" rIns="0" bIns="0" anchor="ctr">
            <a:noAutofit/>
          </a:bodyPr>
          <a:lstStyle/>
          <a:p>
            <a:pPr lvl="0">
              <a:defRPr/>
            </a:pPr>
            <a:r>
              <a:rPr lang="en-US" sz="6600" b="1">
                <a:solidFill>
                  <a:schemeClr val="bg1"/>
                </a:solidFill>
                <a:latin typeface="+mj-lt"/>
                <a:cs typeface="Segoe UI"/>
              </a:rPr>
              <a:t>3</a:t>
            </a:r>
            <a:r>
              <a:rPr lang="ko-KR" altLang="en-US" sz="6600" b="1">
                <a:solidFill>
                  <a:schemeClr val="bg1"/>
                </a:solidFill>
                <a:latin typeface="+mj-lt"/>
                <a:cs typeface="Segoe UI"/>
              </a:rPr>
              <a:t>조</a:t>
            </a:r>
            <a:endParaRPr lang="en-US" sz="6600" b="1">
              <a:solidFill>
                <a:schemeClr val="bg1"/>
              </a:solidFill>
              <a:latin typeface="+mj-lt"/>
              <a:cs typeface="Segoe UI"/>
            </a:endParaRPr>
          </a:p>
        </p:txBody>
      </p:sp>
      <p:pic>
        <p:nvPicPr>
          <p:cNvPr id="2" name="그림 1"/>
          <p:cNvPicPr>
            <a:picLocks noChangeAspect="1"/>
          </p:cNvPicPr>
          <p:nvPr/>
        </p:nvPicPr>
        <p:blipFill rotWithShape="1">
          <a:blip r:embed="rId4"/>
          <a:stretch>
            <a:fillRect/>
          </a:stretch>
        </p:blipFill>
        <p:spPr>
          <a:xfrm>
            <a:off x="127863" y="217950"/>
            <a:ext cx="1058386" cy="1058386"/>
          </a:xfrm>
          <a:prstGeom prst="rect">
            <a:avLst/>
          </a:prstGeom>
        </p:spPr>
      </p:pic>
      <p:pic>
        <p:nvPicPr>
          <p:cNvPr id="3" name="그림 2"/>
          <p:cNvPicPr>
            <a:picLocks noChangeAspect="1"/>
          </p:cNvPicPr>
          <p:nvPr/>
        </p:nvPicPr>
        <p:blipFill rotWithShape="1">
          <a:blip r:embed="rId5"/>
          <a:stretch>
            <a:fillRect/>
          </a:stretch>
        </p:blipFill>
        <p:spPr>
          <a:xfrm>
            <a:off x="1374632" y="57411"/>
            <a:ext cx="1931737" cy="1425435"/>
          </a:xfrm>
          <a:prstGeom prst="rect">
            <a:avLst/>
          </a:prstGeom>
        </p:spPr>
      </p:pic>
      <p:cxnSp>
        <p:nvCxnSpPr>
          <p:cNvPr id="29" name="Straight Connector 1"/>
          <p:cNvCxnSpPr/>
          <p:nvPr/>
        </p:nvCxnSpPr>
        <p:spPr>
          <a:xfrm>
            <a:off x="0" y="6551612"/>
            <a:ext cx="11674042" cy="0"/>
          </a:xfrm>
          <a:prstGeom prst="line">
            <a:avLst/>
          </a:prstGeom>
          <a:noFill/>
          <a:ln w="6350" cap="rnd" cmpd="sng" algn="ctr">
            <a:solidFill>
              <a:srgbClr val="bfbfbf">
                <a:alpha val="100000"/>
              </a:srgbClr>
            </a:solidFill>
            <a:prstDash val="solid"/>
            <a:round/>
          </a:ln>
        </p:spPr>
      </p:cxnSp>
      <p:sp>
        <p:nvSpPr>
          <p:cNvPr id="30" name="Slide Number Placeholder 5"/>
          <p:cNvSpPr txBox="1"/>
          <p:nvPr/>
        </p:nvSpPr>
        <p:spPr>
          <a:xfrm>
            <a:off x="11429999" y="6450806"/>
            <a:ext cx="387351" cy="180974"/>
          </a:xfrm>
          <a:prstGeom prst="rect">
            <a:avLst/>
          </a:prstGeom>
        </p:spPr>
        <p:txBody>
          <a:bodyPr vert="horz" lIns="91440" tIns="45720" rIns="91440" bIns="45720" anchor="ctr"/>
          <a:p>
            <a:pPr marL="0" lvl="0" indent="0" algn="ctr" defTabSz="914400" rtl="0" eaLnBrk="1" latinLnBrk="0" hangingPunct="1">
              <a:lnSpc>
                <a:spcPct val="100000"/>
              </a:lnSpc>
              <a:spcBef>
                <a:spcPts val="0"/>
              </a:spcBef>
              <a:spcAft>
                <a:spcPts val="0"/>
              </a:spcAft>
              <a:buNone/>
              <a:defRPr/>
            </a:pPr>
            <a:fld id="{7CA73395-3A4D-40D7-AA54-5990654FBE6D}" type="slidenum">
              <a:rPr xmlns:mc="http://schemas.openxmlformats.org/markup-compatibility/2006" xmlns:hp="http://schemas.haansoft.com/office/presentation/8.0" kumimoji="0" lang="en-US" sz="1000" b="0" i="0" u="none" strike="noStrike" kern="1200" cap="none" spc="0" normalizeH="0" baseline="0" mc:Ignorable="hp" hp:hslEmbossed="0">
                <a:solidFill>
                  <a:srgbClr val="ffffff"/>
                </a:solidFill>
                <a:latin typeface="Segoe UI"/>
                <a:ea typeface="Calibri"/>
                <a:cs typeface="Segoe UI"/>
              </a:rPr>
              <a:pPr marL="0" lvl="0" indent="0" algn="ctr" defTabSz="914400" rtl="0" eaLnBrk="1" latinLnBrk="0" hangingPunct="1">
                <a:lnSpc>
                  <a:spcPct val="100000"/>
                </a:lnSpc>
                <a:spcBef>
                  <a:spcPts val="0"/>
                </a:spcBef>
                <a:spcAft>
                  <a:spcPts val="0"/>
                </a:spcAft>
                <a:buNone/>
                <a:defRPr/>
              </a:pPr>
              <a:t>1</a:t>
            </a:fld>
            <a:endParaRPr xmlns:mc="http://schemas.openxmlformats.org/markup-compatibility/2006" xmlns:hp="http://schemas.haansoft.com/office/presentation/8.0" kumimoji="0" lang="en-US" sz="1000" b="0" i="0" u="none" strike="noStrike" kern="1200" cap="none" spc="0" normalizeH="0" baseline="0" mc:Ignorable="hp" hp:hslEmbossed="0">
              <a:solidFill>
                <a:srgbClr val="ffffff"/>
              </a:solidFill>
              <a:latin typeface="Segoe UI"/>
              <a:ea typeface="Calibri"/>
              <a:cs typeface="Segoe UI"/>
            </a:endParaRPr>
          </a:p>
        </p:txBody>
      </p:sp>
      <p:sp>
        <p:nvSpPr>
          <p:cNvPr id="31" name="Rectangle 2"/>
          <p:cNvSpPr/>
          <p:nvPr/>
        </p:nvSpPr>
        <p:spPr>
          <a:xfrm>
            <a:off x="11578827" y="6307929"/>
            <a:ext cx="374652" cy="374652"/>
          </a:xfrm>
          <a:prstGeom prst="rect">
            <a:avLst/>
          </a:prstGeom>
          <a:solidFill>
            <a:srgbClr val="000000">
              <a:alpha val="100000"/>
            </a:srgbClr>
          </a:solidFill>
          <a:ln w="12700" cap="flat" cmpd="sng" algn="ctr">
            <a:noFill/>
            <a:prstDash val="solid"/>
            <a:miter/>
          </a:ln>
        </p:spPr>
        <p:txBody>
          <a:bodyPr anchor="ctr"/>
          <a:p>
            <a:pPr marL="0" lvl="0" indent="0" algn="ctr"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800" b="0" i="0" u="none" strike="noStrike" kern="1200" cap="none" spc="0" normalizeH="0" baseline="0" mc:Ignorable="hp" hp:hslEmbossed="0">
              <a:solidFill>
                <a:srgbClr val="ffffff"/>
              </a:solidFill>
              <a:latin typeface="Calibri"/>
              <a:ea typeface="Calibri"/>
              <a:cs typeface="Calibri"/>
            </a:endParaRPr>
          </a:p>
        </p:txBody>
      </p:sp>
      <p:sp>
        <p:nvSpPr>
          <p:cNvPr id="32" name="Slide Number Placeholder 5"/>
          <p:cNvSpPr txBox="1"/>
          <p:nvPr/>
        </p:nvSpPr>
        <p:spPr>
          <a:xfrm>
            <a:off x="11572478" y="6404768"/>
            <a:ext cx="387351" cy="180974"/>
          </a:xfrm>
          <a:prstGeom prst="rect">
            <a:avLst/>
          </a:prstGeom>
        </p:spPr>
        <p:txBody>
          <a:bodyPr vert="horz" lIns="91440" tIns="45720" rIns="91440" bIns="45720" anchor="ctr"/>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1000" b="0" i="0" u="none" strike="noStrike" kern="1200" cap="none" spc="0" normalizeH="0" baseline="0" mc:Ignorable="hp" hp:hslEmbossed="0">
                <a:solidFill>
                  <a:srgbClr val="ffffff"/>
                </a:solidFill>
                <a:latin typeface="Segoe UI"/>
                <a:ea typeface="Calibri"/>
                <a:cs typeface="Segoe UI"/>
              </a:rPr>
              <a:t>2</a:t>
            </a:r>
            <a:endParaRPr xmlns:mc="http://schemas.openxmlformats.org/markup-compatibility/2006" xmlns:hp="http://schemas.haansoft.com/office/presentation/8.0" kumimoji="0" lang="en-US" altLang="ko-KR" sz="1000" b="0" i="0" u="none" strike="noStrike" kern="1200" cap="none" spc="0" normalizeH="0" baseline="0" mc:Ignorable="hp" hp:hslEmbossed="0">
              <a:solidFill>
                <a:srgbClr val="ffffff"/>
              </a:solidFill>
              <a:latin typeface="Segoe UI"/>
              <a:ea typeface="Calibri"/>
              <a:cs typeface="Segoe UI"/>
            </a:endParaRPr>
          </a:p>
        </p:txBody>
      </p:sp>
      <p:cxnSp>
        <p:nvCxnSpPr>
          <p:cNvPr id="33" name="Straight Connector 4"/>
          <p:cNvCxnSpPr/>
          <p:nvPr/>
        </p:nvCxnSpPr>
        <p:spPr>
          <a:xfrm>
            <a:off x="11605022" y="6659957"/>
            <a:ext cx="275432" cy="0"/>
          </a:xfrm>
          <a:prstGeom prst="line">
            <a:avLst/>
          </a:prstGeom>
          <a:noFill/>
          <a:ln w="38100" cap="flat" cmpd="sng" algn="ctr">
            <a:solidFill>
              <a:srgbClr val="0062ff">
                <a:alpha val="100000"/>
              </a:srgbClr>
            </a:solidFill>
            <a:prstDash val="solid"/>
            <a:miter/>
          </a:ln>
        </p:spPr>
      </p:cxnSp>
      <p:sp>
        <p:nvSpPr>
          <p:cNvPr id="34" name="TextBox 14"/>
          <p:cNvSpPr txBox="1"/>
          <p:nvPr/>
        </p:nvSpPr>
        <p:spPr>
          <a:xfrm>
            <a:off x="352425" y="3838575"/>
            <a:ext cx="1628372" cy="971549"/>
          </a:xfrm>
          <a:prstGeom prst="rect">
            <a:avLst/>
          </a:prstGeom>
          <a:noFill/>
        </p:spPr>
        <p:txBody>
          <a:bodyPr wrap="none" lIns="0" tIns="0" rIns="0" bIns="0" anchor="ctr">
            <a:spAutoFit/>
          </a:bodyPr>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600" b="0" i="0" u="none" strike="noStrike" kern="1200" cap="none" spc="0" normalizeH="0" baseline="0" mc:Ignorable="hp" hp:hslEmbossed="0">
                <a:solidFill>
                  <a:srgbClr val="ffffff"/>
                </a:solidFill>
                <a:latin typeface="Calibri Light"/>
                <a:cs typeface="Segoe UI"/>
              </a:rPr>
              <a:t>120181189 </a:t>
            </a:r>
            <a:r>
              <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rPr>
              <a:t>유종현</a:t>
            </a:r>
            <a:endPar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600" b="0" i="0" u="none" strike="noStrike" kern="1200" cap="none" spc="0" normalizeH="0" baseline="0" mc:Ignorable="hp" hp:hslEmbossed="0">
                <a:solidFill>
                  <a:srgbClr val="ffffff"/>
                </a:solidFill>
                <a:latin typeface="Calibri Light"/>
                <a:ea typeface="맑은 고딕"/>
                <a:cs typeface="Segoe UI"/>
              </a:rPr>
              <a:t>120181178 </a:t>
            </a:r>
            <a:r>
              <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rPr>
              <a:t>김준우</a:t>
            </a:r>
            <a:endPar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600" b="0" i="0" u="none" strike="noStrike" kern="1200" cap="none" spc="0" normalizeH="0" baseline="0" mc:Ignorable="hp" hp:hslEmbossed="0">
                <a:solidFill>
                  <a:srgbClr val="ffffff"/>
                </a:solidFill>
                <a:latin typeface="Calibri Light"/>
                <a:cs typeface="Segoe UI"/>
              </a:rPr>
              <a:t>120181176</a:t>
            </a:r>
            <a:r>
              <a:rPr xmlns:mc="http://schemas.openxmlformats.org/markup-compatibility/2006" xmlns:hp="http://schemas.haansoft.com/office/presentation/8.0" kumimoji="0" lang="en-US" altLang="ko-KR" sz="1600" b="0" i="0" u="none" strike="noStrike" kern="1200" cap="none" spc="0" normalizeH="0" baseline="0" mc:Ignorable="hp" hp:hslEmbossed="0">
                <a:solidFill>
                  <a:srgbClr val="ffffff"/>
                </a:solidFill>
                <a:latin typeface="Calibri Light"/>
                <a:ea typeface="맑은 고딕"/>
                <a:cs typeface="Segoe UI"/>
              </a:rPr>
              <a:t> </a:t>
            </a:r>
            <a:r>
              <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rPr>
              <a:t>김재훈</a:t>
            </a:r>
            <a:endPar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600" b="0" i="0" u="none" strike="noStrike" kern="1200" cap="none" spc="0" normalizeH="0" baseline="0" mc:Ignorable="hp" hp:hslEmbossed="0">
                <a:solidFill>
                  <a:srgbClr val="ffffff"/>
                </a:solidFill>
                <a:latin typeface="Calibri Light"/>
                <a:ea typeface="맑은 고딕"/>
                <a:cs typeface="Segoe UI"/>
              </a:rPr>
              <a:t>1</a:t>
            </a:r>
            <a:r>
              <a:rPr xmlns:mc="http://schemas.openxmlformats.org/markup-compatibility/2006" xmlns:hp="http://schemas.haansoft.com/office/presentation/8.0" kumimoji="0" lang="en-US" altLang="ko-KR" sz="1600" b="0" i="0" u="none" strike="noStrike" kern="1200" cap="none" spc="0" normalizeH="0" baseline="0" mc:Ignorable="hp" hp:hslEmbossed="0">
                <a:solidFill>
                  <a:srgbClr val="ffffff"/>
                </a:solidFill>
                <a:latin typeface="Calibri Light"/>
                <a:ea typeface="맑은 고딕"/>
                <a:cs typeface="Segoe UI"/>
              </a:rPr>
              <a:t>20181852</a:t>
            </a:r>
            <a:r>
              <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rPr>
              <a:t> 서종호</a:t>
            </a:r>
            <a:endParaRPr xmlns:mc="http://schemas.openxmlformats.org/markup-compatibility/2006" xmlns:hp="http://schemas.haansoft.com/office/presentation/8.0" kumimoji="0" lang="ko-KR" altLang="en-US" sz="1600" b="0" i="0" u="none" strike="noStrike" kern="1200" cap="none" spc="0" normalizeH="0" baseline="0" mc:Ignorable="hp" hp:hslEmbossed="0">
              <a:solidFill>
                <a:srgbClr val="ffffff"/>
              </a:solidFill>
              <a:latin typeface="Calibri Light"/>
              <a:ea typeface="맑은 고딕"/>
              <a:cs typeface="Segoe UI"/>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11</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6" y="2192215"/>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웹캠을 통해 화면 속 사람을 감지</a:t>
              </a:r>
              <a:endParaRPr lang="en-US"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339881"/>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감지된 사람을 모듈을 통해 영상 처리</a:t>
              </a:r>
              <a:endParaRPr lang="en-US" sz="1400">
                <a:solidFill>
                  <a:schemeClr val="tx1"/>
                </a:solidFill>
                <a:latin typeface="+mj-lt"/>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8"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모듈로 처리된 스켈레톤의 좌표값을 이용해 푸쉬업가운트 등으로 사용 </a:t>
              </a:r>
              <a:endParaRPr lang="en-US" sz="1400">
                <a:solidFill>
                  <a:schemeClr val="tx1"/>
                </a:solidFill>
                <a:latin typeface="+mj-lt"/>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8" y="5049954"/>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이미지 프레임을 바이트형식으로 변환 후 웹에 송출</a:t>
              </a:r>
              <a:endParaRPr lang="en-US" sz="1400">
                <a:solidFill>
                  <a:schemeClr val="tx1"/>
                </a:solidFill>
                <a:latin typeface="+mj-lt"/>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35" name="Title 1"/>
          <p:cNvSpPr txBox="1"/>
          <p:nvPr/>
        </p:nvSpPr>
        <p:spPr>
          <a:xfrm>
            <a:off x="533400" y="5834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7. </a:t>
            </a:r>
            <a:r>
              <a:rPr lang="ko-KR" altLang="en-US" b="1"/>
              <a:t>담당 부분 </a:t>
            </a:r>
            <a:r>
              <a:rPr lang="en-US" altLang="ko-KR" b="1"/>
              <a:t>– </a:t>
            </a:r>
            <a:r>
              <a:rPr lang="ko-KR" altLang="en-US" sz="3200" b="1"/>
              <a:t>동작 감지 </a:t>
            </a:r>
            <a:r>
              <a:rPr lang="ko-KR" altLang="en-US" sz="1800" b="1"/>
              <a:t>김준우</a:t>
            </a:r>
            <a:endParaRPr lang="ko-KR" altLang="en-US" sz="1800" b="1"/>
          </a:p>
        </p:txBody>
      </p:sp>
      <p:pic>
        <p:nvPicPr>
          <p:cNvPr id="37" name="Picture 2"/>
          <p:cNvPicPr>
            <a:picLocks noChangeAspect="1"/>
          </p:cNvPicPr>
          <p:nvPr/>
        </p:nvPicPr>
        <p:blipFill rotWithShape="1">
          <a:blip r:embed="rId3"/>
          <a:stretch>
            <a:fillRect/>
          </a:stretch>
        </p:blipFill>
        <p:spPr>
          <a:xfrm>
            <a:off x="348548" y="1169194"/>
            <a:ext cx="2707841" cy="5281612"/>
          </a:xfrm>
          <a:prstGeom prst="rect">
            <a:avLst/>
          </a:prstGeom>
          <a:noFill/>
          <a:ln>
            <a:noFill/>
          </a:ln>
          <a:effectLst/>
        </p:spPr>
      </p:pic>
      <p:pic>
        <p:nvPicPr>
          <p:cNvPr id="6" name="그림 5"/>
          <p:cNvPicPr>
            <a:picLocks noChangeAspect="1"/>
          </p:cNvPicPr>
          <p:nvPr/>
        </p:nvPicPr>
        <p:blipFill rotWithShape="1">
          <a:blip r:embed="rId4"/>
          <a:stretch>
            <a:fillRect/>
          </a:stretch>
        </p:blipFill>
        <p:spPr>
          <a:xfrm>
            <a:off x="3056389" y="1169194"/>
            <a:ext cx="3081420" cy="52816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12</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6" y="2192215"/>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400">
                  <a:solidFill>
                    <a:schemeClr val="tx1"/>
                  </a:solidFill>
                  <a:latin typeface="+mj-lt"/>
                  <a:cs typeface="Segoe UI"/>
                </a:rPr>
                <a:t>Django</a:t>
              </a:r>
              <a:r>
                <a:rPr lang="ko-KR" altLang="en-US" sz="1400">
                  <a:solidFill>
                    <a:schemeClr val="tx1"/>
                  </a:solidFill>
                  <a:latin typeface="+mj-lt"/>
                  <a:cs typeface="Segoe UI"/>
                </a:rPr>
                <a:t>를 통해 만든 웹을 </a:t>
              </a:r>
              <a:r>
                <a:rPr lang="en-US" altLang="ko-KR" sz="1400">
                  <a:solidFill>
                    <a:schemeClr val="tx1"/>
                  </a:solidFill>
                  <a:latin typeface="+mj-lt"/>
                  <a:cs typeface="Segoe UI"/>
                </a:rPr>
                <a:t>cmd</a:t>
              </a:r>
              <a:r>
                <a:rPr lang="ko-KR" altLang="en-US" sz="1400">
                  <a:solidFill>
                    <a:schemeClr val="tx1"/>
                  </a:solidFill>
                  <a:latin typeface="+mj-lt"/>
                  <a:cs typeface="Segoe UI"/>
                </a:rPr>
                <a:t>로 실행</a:t>
              </a:r>
              <a:r>
                <a:rPr lang="en-US" sz="1400">
                  <a:solidFill>
                    <a:schemeClr val="tx1"/>
                  </a:solidFill>
                  <a:latin typeface="+mj-lt"/>
                  <a:cs typeface="Segoe UI"/>
                </a:rPr>
                <a:t> </a:t>
              </a:r>
              <a:endParaRPr lang="en-US"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339881"/>
            <a:ext cx="5428040" cy="628469"/>
            <a:chOff x="6295717" y="3283420"/>
            <a:chExt cx="5428040" cy="628469"/>
          </a:xfrm>
        </p:grpSpPr>
        <p:sp>
          <p:nvSpPr>
            <p:cNvPr id="72" name="Rectangle 71"/>
            <p:cNvSpPr/>
            <p:nvPr/>
          </p:nvSpPr>
          <p:spPr>
            <a:xfrm>
              <a:off x="6900258" y="3384937"/>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400">
                  <a:solidFill>
                    <a:schemeClr val="tx1"/>
                  </a:solidFill>
                  <a:latin typeface="+mj-lt"/>
                  <a:cs typeface="Segoe UI"/>
                </a:rPr>
                <a:t>   Django</a:t>
              </a:r>
              <a:r>
                <a:rPr lang="ko-KR" altLang="en-US" sz="1400">
                  <a:solidFill>
                    <a:schemeClr val="tx1"/>
                  </a:solidFill>
                  <a:latin typeface="+mj-lt"/>
                  <a:cs typeface="Segoe UI"/>
                </a:rPr>
                <a:t>파일을 </a:t>
              </a:r>
              <a:r>
                <a:rPr lang="en-US" altLang="ko-KR" sz="1400">
                  <a:solidFill>
                    <a:schemeClr val="tx1"/>
                  </a:solidFill>
                  <a:latin typeface="+mj-lt"/>
                  <a:cs typeface="Segoe UI"/>
                </a:rPr>
                <a:t>AWS</a:t>
              </a:r>
              <a:r>
                <a:rPr lang="ko-KR" altLang="en-US" sz="1400">
                  <a:solidFill>
                    <a:schemeClr val="tx1"/>
                  </a:solidFill>
                  <a:latin typeface="+mj-lt"/>
                  <a:cs typeface="Segoe UI"/>
                </a:rPr>
                <a:t>의 </a:t>
              </a:r>
              <a:r>
                <a:rPr lang="en-US" altLang="ko-KR" sz="1400">
                  <a:solidFill>
                    <a:schemeClr val="tx1"/>
                  </a:solidFill>
                  <a:latin typeface="+mj-lt"/>
                  <a:cs typeface="Segoe UI"/>
                </a:rPr>
                <a:t>elastic beanstalk</a:t>
              </a:r>
              <a:r>
                <a:rPr lang="ko-KR" altLang="en-US" sz="1400">
                  <a:solidFill>
                    <a:schemeClr val="tx1"/>
                  </a:solidFill>
                  <a:latin typeface="+mj-lt"/>
                  <a:cs typeface="Segoe UI"/>
                </a:rPr>
                <a:t>를 통해 배포</a:t>
              </a:r>
              <a:endParaRPr lang="en-US" sz="1400">
                <a:solidFill>
                  <a:schemeClr val="tx1"/>
                </a:solidFill>
                <a:latin typeface="+mj-lt"/>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8"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부여된 도메인 또는 </a:t>
              </a:r>
              <a:r>
                <a:rPr lang="en-US" altLang="ko-KR" sz="1400">
                  <a:solidFill>
                    <a:schemeClr val="tx1"/>
                  </a:solidFill>
                  <a:latin typeface="+mj-lt"/>
                  <a:cs typeface="Segoe UI"/>
                </a:rPr>
                <a:t>ip</a:t>
              </a:r>
              <a:r>
                <a:rPr lang="ko-KR" altLang="en-US" sz="1400">
                  <a:solidFill>
                    <a:schemeClr val="tx1"/>
                  </a:solidFill>
                  <a:latin typeface="+mj-lt"/>
                  <a:cs typeface="Segoe UI"/>
                </a:rPr>
                <a:t>를 이용해 안드로이드 스튜디오에서 웹뷰를 통해 사용</a:t>
              </a:r>
              <a:endParaRPr lang="en-US" sz="1400">
                <a:solidFill>
                  <a:schemeClr val="tx1"/>
                </a:solidFill>
                <a:latin typeface="+mj-lt"/>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8" y="5049954"/>
            <a:ext cx="5528025" cy="739667"/>
            <a:chOff x="6295717" y="4792731"/>
            <a:chExt cx="5528025" cy="739667"/>
          </a:xfrm>
        </p:grpSpPr>
        <p:sp>
          <p:nvSpPr>
            <p:cNvPr id="76" name="Rectangle 75"/>
            <p:cNvSpPr/>
            <p:nvPr/>
          </p:nvSpPr>
          <p:spPr>
            <a:xfrm>
              <a:off x="7000243" y="510696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현재는 비용발생으로 인해 서버를 닫았으며 </a:t>
              </a:r>
              <a:br>
                <a:rPr lang="en-US" altLang="ko-KR" sz="1400">
                  <a:solidFill>
                    <a:schemeClr val="tx1"/>
                  </a:solidFill>
                  <a:latin typeface="+mj-lt"/>
                  <a:cs typeface="Segoe UI"/>
                </a:rPr>
              </a:br>
              <a:r>
                <a:rPr lang="ko-KR" altLang="en-US" sz="1400">
                  <a:solidFill>
                    <a:schemeClr val="tx1"/>
                  </a:solidFill>
                  <a:latin typeface="+mj-lt"/>
                  <a:cs typeface="Segoe UI"/>
                </a:rPr>
                <a:t>참고된 자료</a:t>
              </a:r>
              <a:r>
                <a:rPr lang="en-US" altLang="ko-KR" sz="1400">
                  <a:solidFill>
                    <a:schemeClr val="tx1"/>
                  </a:solidFill>
                  <a:latin typeface="+mj-lt"/>
                  <a:cs typeface="Segoe UI"/>
                </a:rPr>
                <a:t>:</a:t>
              </a:r>
              <a:br>
                <a:rPr lang="en-US" altLang="ko-KR" sz="1400">
                  <a:solidFill>
                    <a:schemeClr val="tx1"/>
                  </a:solidFill>
                  <a:latin typeface="+mj-lt"/>
                  <a:cs typeface="Segoe UI"/>
                </a:rPr>
              </a:br>
              <a:r>
                <a:rPr lang="en-US" altLang="ko-KR" sz="1000" u="sng">
                  <a:hlinkClick r:id="rId3"/>
                </a:rPr>
                <a:t>https://www.computervision.zone/courses/pose-estimation/</a:t>
              </a:r>
              <a:endParaRPr lang="en-US" altLang="ko-KR" sz="1000" u="sng"/>
            </a:p>
            <a:p>
              <a:pPr lvl="0">
                <a:defRPr/>
              </a:pPr>
              <a:br>
                <a:rPr lang="en-US" altLang="ko-KR" sz="1400">
                  <a:solidFill>
                    <a:schemeClr val="tx1"/>
                  </a:solidFill>
                  <a:latin typeface="+mj-lt"/>
                  <a:cs typeface="Segoe UI"/>
                </a:rPr>
              </a:br>
              <a:endParaRPr lang="en-US" sz="1400">
                <a:solidFill>
                  <a:schemeClr val="tx1"/>
                </a:solidFill>
                <a:latin typeface="+mj-lt"/>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35" name="Title 1"/>
          <p:cNvSpPr txBox="1"/>
          <p:nvPr/>
        </p:nvSpPr>
        <p:spPr>
          <a:xfrm>
            <a:off x="533400" y="5834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7. </a:t>
            </a:r>
            <a:r>
              <a:rPr lang="ko-KR" altLang="en-US" b="1"/>
              <a:t>담당 부분 </a:t>
            </a:r>
            <a:r>
              <a:rPr lang="en-US" altLang="ko-KR" b="1"/>
              <a:t>– </a:t>
            </a:r>
            <a:r>
              <a:rPr lang="ko-KR" altLang="en-US" sz="3200" b="1"/>
              <a:t>동작 감지 </a:t>
            </a:r>
            <a:r>
              <a:rPr lang="ko-KR" altLang="en-US" sz="1800" b="1"/>
              <a:t>김준우</a:t>
            </a:r>
            <a:endParaRPr lang="ko-KR" altLang="en-US" sz="1800" b="1"/>
          </a:p>
        </p:txBody>
      </p:sp>
      <p:pic>
        <p:nvPicPr>
          <p:cNvPr id="6" name="그림 5"/>
          <p:cNvPicPr>
            <a:picLocks noChangeAspect="1"/>
          </p:cNvPicPr>
          <p:nvPr/>
        </p:nvPicPr>
        <p:blipFill rotWithShape="1">
          <a:blip r:embed="rId4"/>
          <a:stretch>
            <a:fillRect/>
          </a:stretch>
        </p:blipFill>
        <p:spPr>
          <a:xfrm>
            <a:off x="96270" y="1260941"/>
            <a:ext cx="5400040" cy="2650841"/>
          </a:xfrm>
          <a:prstGeom prst="rect">
            <a:avLst/>
          </a:prstGeom>
        </p:spPr>
      </p:pic>
      <p:pic>
        <p:nvPicPr>
          <p:cNvPr id="36" name="Picture 5"/>
          <p:cNvPicPr>
            <a:picLocks noChangeAspect="1"/>
          </p:cNvPicPr>
          <p:nvPr/>
        </p:nvPicPr>
        <p:blipFill rotWithShape="1">
          <a:blip r:embed="rId5"/>
          <a:stretch>
            <a:fillRect/>
          </a:stretch>
        </p:blipFill>
        <p:spPr>
          <a:xfrm>
            <a:off x="96270" y="3915297"/>
            <a:ext cx="5400040" cy="2172462"/>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13</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4310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8. </a:t>
            </a:r>
            <a:r>
              <a:rPr lang="ko-KR" altLang="en-US" b="1">
                <a:ea typeface="맑은 고딕"/>
              </a:rPr>
              <a:t>담당 부분 </a:t>
            </a:r>
            <a:r>
              <a:rPr lang="en-US" altLang="ko-KR" b="1">
                <a:ea typeface="맑은 고딕"/>
              </a:rPr>
              <a:t>– </a:t>
            </a:r>
            <a:r>
              <a:rPr lang="ko-KR" altLang="en-US" sz="3200" b="1">
                <a:ea typeface="맑은 고딕"/>
              </a:rPr>
              <a:t>텍스트 감지, 디자인 </a:t>
            </a:r>
            <a:r>
              <a:rPr lang="ko-KR" altLang="en-US" sz="1800" b="1">
                <a:ea typeface="맑은 고딕"/>
              </a:rPr>
              <a:t>김재훈</a:t>
            </a:r>
            <a:endParaRPr lang="ko-KR" altLang="en-US" sz="1800" b="1">
              <a:ea typeface="맑은 고딕"/>
            </a:endParaRPr>
          </a:p>
        </p:txBody>
      </p:sp>
      <p:sp>
        <p:nvSpPr>
          <p:cNvPr id="8" name="Rectangle 7"/>
          <p:cNvSpPr/>
          <p:nvPr/>
        </p:nvSpPr>
        <p:spPr>
          <a:xfrm>
            <a:off x="5786616" y="2192215"/>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3156437"/>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lvl="0">
                <a:defRPr/>
              </a:pPr>
              <a:r>
                <a:rPr lang="ko-KR" altLang="en-US" sz="1600">
                  <a:solidFill>
                    <a:schemeClr val="tx1"/>
                  </a:solidFill>
                  <a:latin typeface="+mj-lt"/>
                  <a:ea typeface="맑은 고딕"/>
                  <a:cs typeface="Segoe UI"/>
                </a:rPr>
                <a:t>앱의 아이콘, 시작 화면, 버튼 이미지를</a:t>
              </a:r>
              <a:endParaRPr lang="ko-KR" altLang="en-US" sz="1600">
                <a:solidFill>
                  <a:schemeClr val="tx1"/>
                </a:solidFill>
                <a:latin typeface="+mj-lt"/>
                <a:ea typeface="맑은 고딕"/>
                <a:cs typeface="Segoe UI"/>
              </a:endParaRPr>
            </a:p>
            <a:p>
              <a:pPr lvl="0">
                <a:defRPr/>
              </a:pPr>
              <a:r>
                <a:rPr lang="ko-KR" altLang="en-US" sz="1600">
                  <a:solidFill>
                    <a:schemeClr val="tx1"/>
                  </a:solidFill>
                  <a:latin typeface="+mj-lt"/>
                  <a:ea typeface="맑은 고딕"/>
                  <a:cs typeface="Segoe UI"/>
                </a:rPr>
                <a:t>디자인 했습니다.</a:t>
              </a:r>
              <a:endParaRPr lang="ko-KR" altLang="en-US" sz="1600">
                <a:solidFill>
                  <a:schemeClr val="tx1"/>
                </a:solidFill>
                <a:latin typeface="+mj-lt"/>
                <a:ea typeface="맑은 고딕"/>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4398932"/>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lvl="0">
                <a:defRPr/>
              </a:pPr>
              <a:r>
                <a:rPr lang="ko-KR" altLang="en-US" sz="1400">
                  <a:solidFill>
                    <a:schemeClr val="tx1"/>
                  </a:solidFill>
                  <a:latin typeface="+mj-lt"/>
                  <a:ea typeface="맑은 고딕"/>
                  <a:cs typeface="Segoe UI"/>
                </a:rPr>
                <a:t>디자인은</a:t>
              </a:r>
              <a:r>
                <a:rPr lang="en-US" altLang="ko-KR" sz="1400">
                  <a:solidFill>
                    <a:schemeClr val="tx1"/>
                  </a:solidFill>
                  <a:latin typeface="+mj-lt"/>
                  <a:ea typeface="맑은 고딕"/>
                  <a:cs typeface="Segoe UI"/>
                </a:rPr>
                <a:t> 클립 스튜디오를 사용했습니다.</a:t>
              </a:r>
              <a:endParaRPr lang="en-US" altLang="ko-KR" sz="1400">
                <a:solidFill>
                  <a:schemeClr val="tx1"/>
                </a:solidFill>
                <a:latin typeface="+mj-lt"/>
                <a:ea typeface="맑은 고딕"/>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pic>
        <p:nvPicPr>
          <p:cNvPr id="12" name="그림 16"/>
          <p:cNvPicPr>
            <a:picLocks noChangeAspect="1"/>
          </p:cNvPicPr>
          <p:nvPr/>
        </p:nvPicPr>
        <p:blipFill rotWithShape="1">
          <a:blip r:embed="rId3"/>
          <a:stretch>
            <a:fillRect/>
          </a:stretch>
        </p:blipFill>
        <p:spPr>
          <a:xfrm>
            <a:off x="743111" y="3583984"/>
            <a:ext cx="1665099" cy="2131016"/>
          </a:xfrm>
          <a:prstGeom prst="rect">
            <a:avLst/>
          </a:prstGeom>
        </p:spPr>
      </p:pic>
      <p:pic>
        <p:nvPicPr>
          <p:cNvPr id="17" name="그림 17"/>
          <p:cNvPicPr>
            <a:picLocks noChangeAspect="1"/>
          </p:cNvPicPr>
          <p:nvPr/>
        </p:nvPicPr>
        <p:blipFill rotWithShape="1">
          <a:blip r:embed="rId4"/>
          <a:stretch>
            <a:fillRect/>
          </a:stretch>
        </p:blipFill>
        <p:spPr>
          <a:xfrm>
            <a:off x="1219200" y="2247981"/>
            <a:ext cx="1164955" cy="1225496"/>
          </a:xfrm>
          <a:prstGeom prst="rect">
            <a:avLst/>
          </a:prstGeom>
        </p:spPr>
      </p:pic>
      <p:pic>
        <p:nvPicPr>
          <p:cNvPr id="18" name="그림 18"/>
          <p:cNvPicPr>
            <a:picLocks noChangeAspect="1"/>
          </p:cNvPicPr>
          <p:nvPr/>
        </p:nvPicPr>
        <p:blipFill rotWithShape="1">
          <a:blip r:embed="rId5"/>
          <a:stretch>
            <a:fillRect/>
          </a:stretch>
        </p:blipFill>
        <p:spPr>
          <a:xfrm>
            <a:off x="2393841" y="2249837"/>
            <a:ext cx="2031575" cy="36756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14</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4310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8. </a:t>
            </a:r>
            <a:r>
              <a:rPr lang="ko-KR" altLang="en-US" b="1">
                <a:ea typeface="맑은 고딕"/>
              </a:rPr>
              <a:t>담당 부분 </a:t>
            </a:r>
            <a:r>
              <a:rPr lang="en-US" b="1"/>
              <a:t>–</a:t>
            </a:r>
            <a:r>
              <a:rPr lang="en-US" altLang="ko-KR" b="1">
                <a:ea typeface="맑은 고딕"/>
              </a:rPr>
              <a:t> </a:t>
            </a:r>
            <a:r>
              <a:rPr lang="ko-KR" altLang="en-US" sz="3200" b="1">
                <a:ea typeface="맑은 고딕"/>
              </a:rPr>
              <a:t>텍스트 감지</a:t>
            </a:r>
            <a:r>
              <a:rPr lang="en-US" altLang="ko-KR" sz="3200" b="1">
                <a:ea typeface="맑은 고딕"/>
              </a:rPr>
              <a:t>,</a:t>
            </a:r>
            <a:r>
              <a:rPr lang="ko-KR" altLang="en-US" sz="3200" b="1">
                <a:ea typeface="맑은 고딕"/>
              </a:rPr>
              <a:t> 디자인 </a:t>
            </a:r>
            <a:r>
              <a:rPr lang="ko-KR" altLang="en-US" sz="1800" b="1">
                <a:ea typeface="맑은 고딕"/>
              </a:rPr>
              <a:t>김재훈</a:t>
            </a:r>
            <a:endParaRPr lang="ko-KR" altLang="en-US" sz="1800" b="1">
              <a:ea typeface="맑은 고딕"/>
            </a:endParaRPr>
          </a:p>
        </p:txBody>
      </p:sp>
      <p:sp>
        <p:nvSpPr>
          <p:cNvPr id="8" name="Rectangle 7"/>
          <p:cNvSpPr/>
          <p:nvPr/>
        </p:nvSpPr>
        <p:spPr>
          <a:xfrm>
            <a:off x="5786616" y="2192215"/>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394437"/>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lvl="0">
                <a:defRPr/>
              </a:pPr>
              <a:r>
                <a:rPr lang="ko-KR" altLang="en-US" sz="1600">
                  <a:solidFill>
                    <a:srgbClr val="202124"/>
                  </a:solidFill>
                  <a:latin typeface="맑은 고딕"/>
                  <a:ea typeface="맑은 고딕"/>
                  <a:cs typeface="+mn-lt"/>
                </a:rPr>
                <a:t>텍스트</a:t>
              </a:r>
              <a:r>
                <a:rPr lang="en-US" altLang="ko-KR"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인식기는</a:t>
              </a:r>
              <a:r>
                <a:rPr lang="en-US" altLang="ko-KR"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텍스트를</a:t>
              </a:r>
              <a:r>
                <a:rPr lang="en-US" altLang="ko-KR"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블록</a:t>
              </a:r>
              <a:r>
                <a:rPr lang="en-US" sz="1600">
                  <a:solidFill>
                    <a:srgbClr val="202124"/>
                  </a:solidFill>
                  <a:latin typeface="맑은 고딕"/>
                  <a:ea typeface="+mn-lt"/>
                  <a:cs typeface="+mn-lt"/>
                </a:rPr>
                <a:t>,</a:t>
              </a:r>
              <a:r>
                <a:rPr lang="en-US" altLang="ko-KR"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선</a:t>
              </a:r>
              <a:r>
                <a:rPr lang="en-US"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요소</a:t>
              </a:r>
              <a:r>
                <a:rPr lang="en-US"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기호로</a:t>
              </a:r>
              <a:r>
                <a:rPr lang="en-US" sz="1600">
                  <a:solidFill>
                    <a:srgbClr val="202124"/>
                  </a:solidFill>
                  <a:latin typeface="맑은 고딕"/>
                  <a:ea typeface="+mn-lt"/>
                  <a:cs typeface="+mn-lt"/>
                </a:rPr>
                <a:t> </a:t>
              </a:r>
              <a:r>
                <a:rPr lang="ko-KR" altLang="en-US" sz="1600">
                  <a:solidFill>
                    <a:srgbClr val="202124"/>
                  </a:solidFill>
                  <a:latin typeface="맑은 고딕"/>
                  <a:ea typeface="맑은 고딕"/>
                  <a:cs typeface="+mn-lt"/>
                </a:rPr>
                <a:t>분류합니다</a:t>
              </a:r>
              <a:r>
                <a:rPr lang="en-US" sz="1600">
                  <a:solidFill>
                    <a:srgbClr val="202124"/>
                  </a:solidFill>
                  <a:latin typeface="맑은 고딕"/>
                  <a:ea typeface="+mn-lt"/>
                  <a:cs typeface="+mn-lt"/>
                </a:rPr>
                <a:t>. </a:t>
              </a:r>
              <a:endParaRPr lang="ko-KR" altLang="en-US" sz="1600">
                <a:latin typeface="맑은 고딕"/>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740254"/>
            <a:ext cx="5528025" cy="1030645"/>
            <a:chOff x="6295717" y="3283420"/>
            <a:chExt cx="5528025" cy="1030645"/>
          </a:xfrm>
        </p:grpSpPr>
        <p:sp>
          <p:nvSpPr>
            <p:cNvPr id="72" name="Rectangle 71"/>
            <p:cNvSpPr/>
            <p:nvPr/>
          </p:nvSpPr>
          <p:spPr>
            <a:xfrm>
              <a:off x="7000243" y="3359108"/>
              <a:ext cx="4823499" cy="954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lvl="0">
                <a:defRPr/>
              </a:pPr>
              <a:r>
                <a:rPr lang="en-US" sz="1400">
                  <a:solidFill>
                    <a:srgbClr val="202124"/>
                  </a:solidFill>
                  <a:latin typeface="맑은 고딕"/>
                  <a:ea typeface="+mn-lt"/>
                  <a:cs typeface="+mn-lt"/>
                </a:rPr>
                <a:t>블록은 단락이나 열과 같은 </a:t>
              </a:r>
              <a:r>
                <a:rPr lang="ko-KR" altLang="en-US" sz="1400">
                  <a:solidFill>
                    <a:srgbClr val="202124"/>
                  </a:solidFill>
                  <a:latin typeface="맑은 고딕"/>
                  <a:ea typeface="맑은 고딕"/>
                  <a:cs typeface="+mn-lt"/>
                </a:rPr>
                <a:t>연속된</a:t>
              </a:r>
              <a:r>
                <a:rPr lang="en-US" sz="1400">
                  <a:solidFill>
                    <a:srgbClr val="202124"/>
                  </a:solidFill>
                  <a:latin typeface="맑은 고딕"/>
                  <a:ea typeface="+mn-lt"/>
                  <a:cs typeface="+mn-lt"/>
                </a:rPr>
                <a:t> 텍스트 행 </a:t>
              </a:r>
              <a:r>
                <a:rPr lang="ko-KR" altLang="en-US" sz="1400">
                  <a:solidFill>
                    <a:srgbClr val="202124"/>
                  </a:solidFill>
                  <a:latin typeface="맑은 고딕"/>
                  <a:ea typeface="맑은 고딕"/>
                  <a:cs typeface="+mn-lt"/>
                </a:rPr>
                <a:t>집합,</a:t>
              </a:r>
              <a:endParaRPr lang="ko-KR" altLang="en-US" sz="1400">
                <a:solidFill>
                  <a:srgbClr val="202124"/>
                </a:solidFill>
                <a:latin typeface="맑은 고딕"/>
                <a:ea typeface="맑은 고딕"/>
                <a:cs typeface="+mn-lt"/>
              </a:endParaRPr>
            </a:p>
            <a:p>
              <a:pPr lvl="0">
                <a:defRPr/>
              </a:pPr>
              <a:endParaRPr lang="ko-KR" altLang="en-US" sz="1400">
                <a:solidFill>
                  <a:srgbClr val="202124"/>
                </a:solidFill>
                <a:latin typeface="맑은 고딕"/>
                <a:ea typeface="맑은 고딕"/>
                <a:cs typeface="+mn-lt"/>
              </a:endParaRPr>
            </a:p>
            <a:p>
              <a:pPr lvl="0">
                <a:defRPr/>
              </a:pPr>
              <a:r>
                <a:rPr lang="ko-KR" altLang="en-US" sz="1400">
                  <a:solidFill>
                    <a:srgbClr val="202124"/>
                  </a:solidFill>
                  <a:latin typeface="맑은 고딕"/>
                  <a:ea typeface="맑은 고딕"/>
                  <a:cs typeface="+mn-lt"/>
                </a:rPr>
                <a:t>선은</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동일한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축에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있는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연속된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단어</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집합,</a:t>
              </a:r>
              <a:endParaRPr lang="ko-KR" altLang="en-US" sz="1400">
                <a:solidFill>
                  <a:srgbClr val="202124"/>
                </a:solidFill>
                <a:latin typeface="맑은 고딕"/>
                <a:ea typeface="맑은 고딕"/>
                <a:cs typeface="+mn-lt"/>
              </a:endParaRPr>
            </a:p>
            <a:p>
              <a:pPr lvl="0">
                <a:defRPr/>
              </a:pPr>
              <a:endParaRPr lang="ko-KR" altLang="en-US" sz="1400">
                <a:solidFill>
                  <a:srgbClr val="202124"/>
                </a:solidFill>
                <a:latin typeface="맑은 고딕"/>
                <a:ea typeface="맑은 고딕"/>
                <a:cs typeface="+mn-lt"/>
              </a:endParaRPr>
            </a:p>
            <a:p>
              <a:pPr lvl="0">
                <a:defRPr/>
              </a:pPr>
              <a:r>
                <a:rPr lang="ko-KR" altLang="en-US" sz="1400">
                  <a:solidFill>
                    <a:srgbClr val="202124"/>
                  </a:solidFill>
                  <a:latin typeface="맑은 고딕"/>
                  <a:ea typeface="맑은 고딕"/>
                  <a:cs typeface="+mn-lt"/>
                </a:rPr>
                <a:t>요소</a:t>
              </a:r>
              <a:r>
                <a:rPr lang="en-US" sz="1400">
                  <a:solidFill>
                    <a:srgbClr val="202124"/>
                  </a:solidFill>
                  <a:latin typeface="맑은 고딕"/>
                  <a:ea typeface="+mn-lt"/>
                  <a:cs typeface="+mn-lt"/>
                </a:rPr>
                <a:t>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대부분의</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라틴</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언어에서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같은</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축에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있는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연속된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영숫자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문자</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단어</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또는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다른</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언어의</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단어,</a:t>
              </a:r>
              <a:endParaRPr lang="ko-KR" altLang="en-US" sz="1400">
                <a:solidFill>
                  <a:srgbClr val="202124"/>
                </a:solidFill>
                <a:latin typeface="맑은 고딕"/>
                <a:ea typeface="맑은 고딕"/>
                <a:cs typeface="+mn-lt"/>
              </a:endParaRPr>
            </a:p>
            <a:p>
              <a:pPr lvl="0">
                <a:defRPr/>
              </a:pPr>
              <a:endParaRPr lang="ko-KR" altLang="en-US" sz="1400">
                <a:solidFill>
                  <a:srgbClr val="202124"/>
                </a:solidFill>
                <a:latin typeface="맑은 고딕"/>
                <a:ea typeface="맑은 고딕"/>
                <a:cs typeface="+mn-lt"/>
              </a:endParaRPr>
            </a:p>
            <a:p>
              <a:pPr lvl="0">
                <a:defRPr/>
              </a:pPr>
              <a:r>
                <a:rPr lang="ko-KR" altLang="en-US" sz="1400">
                  <a:solidFill>
                    <a:srgbClr val="202124"/>
                  </a:solidFill>
                  <a:latin typeface="맑은 고딕"/>
                  <a:ea typeface="맑은 고딕"/>
                  <a:cs typeface="+mn-lt"/>
                </a:rPr>
                <a:t>기호</a:t>
              </a:r>
              <a:r>
                <a:rPr lang="en-US" sz="1400">
                  <a:solidFill>
                    <a:srgbClr val="202124"/>
                  </a:solidFill>
                  <a:latin typeface="맑은 고딕"/>
                  <a:ea typeface="+mn-lt"/>
                  <a:cs typeface="+mn-lt"/>
                </a:rPr>
                <a:t>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대부분의</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라틴</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언어에서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같은</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축에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있는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영숫자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문자</a:t>
              </a:r>
              <a:r>
                <a:rPr lang="en-US" sz="1400">
                  <a:solidFill>
                    <a:srgbClr val="202124"/>
                  </a:solidFill>
                  <a:latin typeface="맑은 고딕"/>
                  <a:ea typeface="+mn-lt"/>
                  <a:cs typeface="+mn-lt"/>
                </a:rPr>
                <a:t> 1</a:t>
              </a:r>
              <a:r>
                <a:rPr lang="ko-KR" altLang="en-US" sz="1400">
                  <a:solidFill>
                    <a:srgbClr val="202124"/>
                  </a:solidFill>
                  <a:latin typeface="맑은 고딕"/>
                  <a:ea typeface="맑은 고딕"/>
                  <a:cs typeface="+mn-lt"/>
                </a:rPr>
                <a:t>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또는</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다른</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언어의</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문자입니다</a:t>
              </a:r>
              <a:endParaRPr lang="ko-KR" altLang="en-US" sz="1400">
                <a:solidFill>
                  <a:srgbClr val="202124"/>
                </a:solidFill>
                <a:latin typeface="맑은 고딕"/>
                <a:ea typeface="맑은 고딕"/>
                <a:cs typeface="+mn-lt"/>
              </a:endParaRPr>
            </a:p>
            <a:p>
              <a:pPr lvl="0">
                <a:defRPr/>
              </a:pPr>
              <a:endParaRPr lang="en-US" sz="1200">
                <a:solidFill>
                  <a:srgbClr val="202124"/>
                </a:solidFill>
                <a:latin typeface="Calibri"/>
                <a:ea typeface="맑은 고딕"/>
                <a:cs typeface="Calibri"/>
              </a:endParaRPr>
            </a:p>
            <a:p>
              <a:pPr lvl="0">
                <a:defRPr/>
              </a:pPr>
              <a:endParaRPr lang="en-US" altLang="ko-KR" sz="1400">
                <a:solidFill>
                  <a:schemeClr val="tx1"/>
                </a:solidFill>
                <a:latin typeface="Calibri Light"/>
                <a:ea typeface="맑은 고딕"/>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239079" y="5073155"/>
            <a:ext cx="5528025" cy="628469"/>
            <a:chOff x="6295717" y="4032567"/>
            <a:chExt cx="5528025" cy="628469"/>
          </a:xfrm>
        </p:grpSpPr>
        <p:sp>
          <p:nvSpPr>
            <p:cNvPr id="74" name="Rectangle 73"/>
            <p:cNvSpPr/>
            <p:nvPr/>
          </p:nvSpPr>
          <p:spPr>
            <a:xfrm>
              <a:off x="7000243" y="4224492"/>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lvl="0">
                <a:defRPr/>
              </a:pPr>
              <a:r>
                <a:rPr lang="ko-KR" altLang="en-US" sz="1400">
                  <a:solidFill>
                    <a:srgbClr val="202124"/>
                  </a:solidFill>
                  <a:latin typeface="맑은 고딕"/>
                  <a:ea typeface="맑은 고딕"/>
                  <a:cs typeface="+mn-lt"/>
                </a:rPr>
                <a:t>감지된</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모든</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블록</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선</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요소</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기호에</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대해</a:t>
              </a:r>
              <a:r>
                <a:rPr lang="en-US" sz="1400">
                  <a:solidFill>
                    <a:srgbClr val="202124"/>
                  </a:solidFill>
                  <a:latin typeface="맑은 고딕"/>
                  <a:ea typeface="+mn-lt"/>
                  <a:cs typeface="+mn-lt"/>
                </a:rPr>
                <a:t> API</a:t>
              </a:r>
              <a:r>
                <a:rPr lang="ko-KR" altLang="en-US" sz="1400">
                  <a:solidFill>
                    <a:srgbClr val="202124"/>
                  </a:solidFill>
                  <a:latin typeface="맑은 고딕"/>
                  <a:ea typeface="맑은 고딕"/>
                  <a:cs typeface="+mn-lt"/>
                </a:rPr>
                <a:t>가</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경계</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상자</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모서리</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지점</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회전</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정보</a:t>
              </a:r>
              <a:r>
                <a:rPr lang="en-US" sz="1400">
                  <a:solidFill>
                    <a:srgbClr val="202124"/>
                  </a:solidFill>
                  <a:latin typeface="맑은 고딕"/>
                  <a:ea typeface="+mn-lt"/>
                  <a:cs typeface="+mn-lt"/>
                </a:rPr>
                <a:t>,</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신뢰도</a:t>
              </a:r>
              <a:r>
                <a:rPr lang="en-US" altLang="ko-KR"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점수</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인식된</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언어</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인식된</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텍스트를</a:t>
              </a:r>
              <a:r>
                <a:rPr lang="en-US" sz="1400">
                  <a:solidFill>
                    <a:srgbClr val="202124"/>
                  </a:solidFill>
                  <a:latin typeface="맑은 고딕"/>
                  <a:ea typeface="+mn-lt"/>
                  <a:cs typeface="+mn-lt"/>
                </a:rPr>
                <a:t> </a:t>
              </a:r>
              <a:r>
                <a:rPr lang="ko-KR" altLang="en-US" sz="1400">
                  <a:solidFill>
                    <a:srgbClr val="202124"/>
                  </a:solidFill>
                  <a:latin typeface="맑은 고딕"/>
                  <a:ea typeface="맑은 고딕"/>
                  <a:cs typeface="+mn-lt"/>
                </a:rPr>
                <a:t>반환합니다</a:t>
              </a:r>
              <a:r>
                <a:rPr lang="en-US" sz="1400">
                  <a:solidFill>
                    <a:srgbClr val="202124"/>
                  </a:solidFill>
                  <a:latin typeface="맑은 고딕"/>
                  <a:ea typeface="+mn-lt"/>
                  <a:cs typeface="+mn-lt"/>
                </a:rPr>
                <a:t>.</a:t>
              </a:r>
              <a:endParaRPr lang="ko-KR" altLang="en-US" sz="1400">
                <a:solidFill>
                  <a:srgbClr val="202124"/>
                </a:solidFill>
                <a:latin typeface="맑은 고딕"/>
                <a:ea typeface="+mn-lt"/>
                <a:cs typeface="+mn-lt"/>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pic>
        <p:nvPicPr>
          <p:cNvPr id="7" name="그림 9" descr="도표이(가) 표시된 사진  자동 생성된 설명"/>
          <p:cNvPicPr>
            <a:picLocks noChangeAspect="1"/>
          </p:cNvPicPr>
          <p:nvPr/>
        </p:nvPicPr>
        <p:blipFill rotWithShape="1">
          <a:blip r:embed="rId3"/>
          <a:stretch>
            <a:fillRect/>
          </a:stretch>
        </p:blipFill>
        <p:spPr>
          <a:xfrm>
            <a:off x="165316" y="2298985"/>
            <a:ext cx="5623300" cy="2634572"/>
          </a:xfrm>
          <a:prstGeom prst="rect">
            <a:avLst/>
          </a:prstGeom>
        </p:spPr>
      </p:pic>
      <p:sp>
        <p:nvSpPr>
          <p:cNvPr id="10" name="TextBox 9"/>
          <p:cNvSpPr txBox="1"/>
          <p:nvPr/>
        </p:nvSpPr>
        <p:spPr>
          <a:xfrm>
            <a:off x="216977" y="5150604"/>
            <a:ext cx="5507063" cy="861774"/>
          </a:xfrm>
          <a:prstGeom prst="rect">
            <a:avLst/>
          </a:prstGeom>
          <a:noFill/>
        </p:spPr>
        <p:txBody>
          <a:bodyPr rot="0" vert="horz" wrap="square" lIns="91440" tIns="45720" rIns="91440" bIns="45720" anchor="t" anchorCtr="0">
            <a:prstTxWarp prst="textNoShape">
              <a:avLst/>
            </a:prstTxWarp>
            <a:spAutoFit/>
          </a:bodyPr>
          <a:lstStyle/>
          <a:p>
            <a:pPr lvl="0">
              <a:defRPr/>
            </a:pPr>
            <a:r>
              <a:rPr lang="en-US" altLang="ko-KR" sz="1400">
                <a:latin typeface="맑은 고딕"/>
                <a:ea typeface="맑은 고딕"/>
                <a:cs typeface="Calibri"/>
              </a:rPr>
              <a:t>사용한 API입니다.</a:t>
            </a:r>
            <a:endParaRPr lang="en-US" altLang="ko-KR" sz="1400">
              <a:latin typeface="맑은 고딕"/>
              <a:ea typeface="맑은 고딕"/>
              <a:cs typeface="Calibri"/>
            </a:endParaRPr>
          </a:p>
          <a:p>
            <a:pPr lvl="0">
              <a:defRPr/>
            </a:pPr>
            <a:r>
              <a:rPr lang="en-US" altLang="ko-KR">
                <a:ea typeface="맑은 고딕"/>
                <a:hlinkClick r:id="rId4"/>
              </a:rPr>
              <a:t>https://developers.google.com/ml-kit/vision/text-recognition/v2?hl=ko</a:t>
            </a:r>
            <a:endParaRPr lang="en-US">
              <a:ea typeface="맑은 고딕"/>
              <a:cs typeface="Calibri"/>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15</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7" y="2202137"/>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rot="5400000">
            <a:off x="4572713" y="4109515"/>
            <a:ext cx="3893748" cy="3816"/>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7"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altLang="ko-KR" sz="1400">
                  <a:solidFill>
                    <a:schemeClr val="tx1"/>
                  </a:solidFill>
                  <a:latin typeface="+mj-lt"/>
                  <a:cs typeface="Segoe UI"/>
                </a:rPr>
                <a:t>LINC</a:t>
              </a:r>
              <a:r>
                <a:rPr lang="ko-KR" altLang="en-US" sz="1400">
                  <a:solidFill>
                    <a:schemeClr val="tx1"/>
                  </a:solidFill>
                  <a:latin typeface="+mj-lt"/>
                  <a:cs typeface="Segoe UI"/>
                </a:rPr>
                <a:t> 문서 제작과 </a:t>
              </a:r>
              <a:r>
                <a:rPr lang="en-US" altLang="ko-KR" sz="1400">
                  <a:solidFill>
                    <a:schemeClr val="tx1"/>
                  </a:solidFill>
                  <a:latin typeface="+mj-lt"/>
                  <a:cs typeface="Segoe UI"/>
                </a:rPr>
                <a:t>AR</a:t>
              </a:r>
              <a:r>
                <a:rPr lang="ko-KR" altLang="en-US" sz="1400">
                  <a:solidFill>
                    <a:schemeClr val="tx1"/>
                  </a:solidFill>
                  <a:latin typeface="+mj-lt"/>
                  <a:cs typeface="Segoe UI"/>
                </a:rPr>
                <a:t>을 담당했습니다</a:t>
              </a:r>
              <a:r>
                <a:rPr lang="en-US" altLang="ko-KR" sz="1400">
                  <a:solidFill>
                    <a:schemeClr val="tx1"/>
                  </a:solidFill>
                  <a:latin typeface="+mj-lt"/>
                  <a:cs typeface="Segoe UI"/>
                </a:rPr>
                <a:t>.</a:t>
              </a:r>
              <a:endParaRPr lang="en-US" altLang="ko-KR"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7" y="3339881"/>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액티비티가 생성되면 먼저 초기화 작업을 진행하고 디바이스의 호환성을 확인합니다</a:t>
              </a:r>
              <a:endParaRPr lang="ko-KR" altLang="en-US" sz="1400">
                <a:solidFill>
                  <a:schemeClr val="tx1"/>
                </a:solidFill>
                <a:latin typeface="+mj-lt"/>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7"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호환성 검증 부분에서는 </a:t>
              </a:r>
              <a:r>
                <a:rPr lang="en-US" altLang="ko-KR" sz="1400">
                  <a:solidFill>
                    <a:schemeClr val="tx1"/>
                  </a:solidFill>
                  <a:latin typeface="+mj-lt"/>
                  <a:cs typeface="Segoe UI"/>
                </a:rPr>
                <a:t>Arcore</a:t>
              </a:r>
              <a:r>
                <a:rPr lang="ko-KR" altLang="en-US" sz="1400">
                  <a:solidFill>
                    <a:schemeClr val="tx1"/>
                  </a:solidFill>
                  <a:latin typeface="+mj-lt"/>
                  <a:cs typeface="Segoe UI"/>
                </a:rPr>
                <a:t> 기기</a:t>
              </a:r>
              <a:r>
                <a:rPr lang="en-US" altLang="ko-KR" sz="1400">
                  <a:solidFill>
                    <a:schemeClr val="tx1"/>
                  </a:solidFill>
                  <a:latin typeface="+mj-lt"/>
                  <a:cs typeface="Segoe UI"/>
                </a:rPr>
                <a:t>,</a:t>
              </a:r>
              <a:r>
                <a:rPr lang="ko-KR" altLang="en-US" sz="1400">
                  <a:solidFill>
                    <a:schemeClr val="tx1"/>
                  </a:solidFill>
                  <a:latin typeface="+mj-lt"/>
                  <a:cs typeface="Segoe UI"/>
                </a:rPr>
                <a:t> </a:t>
              </a:r>
              <a:r>
                <a:rPr lang="en-US" altLang="ko-KR" sz="1400">
                  <a:solidFill>
                    <a:schemeClr val="tx1"/>
                  </a:solidFill>
                  <a:latin typeface="+mj-lt"/>
                  <a:cs typeface="Segoe UI"/>
                </a:rPr>
                <a:t>Google play ARcore</a:t>
              </a:r>
              <a:r>
                <a:rPr lang="ko-KR" altLang="en-US" sz="1400">
                  <a:solidFill>
                    <a:schemeClr val="tx1"/>
                  </a:solidFill>
                  <a:latin typeface="+mj-lt"/>
                  <a:cs typeface="Segoe UI"/>
                </a:rPr>
                <a:t> 설치확인</a:t>
              </a:r>
              <a:r>
                <a:rPr lang="en-US" altLang="ko-KR" sz="1400">
                  <a:solidFill>
                    <a:schemeClr val="tx1"/>
                  </a:solidFill>
                  <a:latin typeface="+mj-lt"/>
                  <a:cs typeface="Segoe UI"/>
                </a:rPr>
                <a:t>,</a:t>
              </a:r>
              <a:r>
                <a:rPr lang="ko-KR" altLang="en-US" sz="1400">
                  <a:solidFill>
                    <a:schemeClr val="tx1"/>
                  </a:solidFill>
                  <a:latin typeface="+mj-lt"/>
                  <a:cs typeface="Segoe UI"/>
                </a:rPr>
                <a:t>  </a:t>
              </a:r>
              <a:r>
                <a:rPr lang="en-US" altLang="ko-KR" sz="1400">
                  <a:solidFill>
                    <a:schemeClr val="tx1"/>
                  </a:solidFill>
                  <a:latin typeface="+mj-lt"/>
                  <a:cs typeface="Segoe UI"/>
                </a:rPr>
                <a:t>OpenGL ES 3.0 ,</a:t>
              </a:r>
              <a:r>
                <a:rPr lang="ko-KR" altLang="en-US" sz="1400">
                  <a:solidFill>
                    <a:schemeClr val="tx1"/>
                  </a:solidFill>
                  <a:latin typeface="+mj-lt"/>
                  <a:cs typeface="Segoe UI"/>
                </a:rPr>
                <a:t> 카메라 권한을 확인합니다</a:t>
              </a:r>
              <a:endParaRPr lang="ko-KR" altLang="en-US" sz="1400">
                <a:solidFill>
                  <a:schemeClr val="tx1"/>
                </a:solidFill>
                <a:latin typeface="+mj-lt"/>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7" y="5049954"/>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이후 모델을 로드합니다</a:t>
              </a:r>
              <a:r>
                <a:rPr lang="en-US" altLang="ko-KR" sz="1400">
                  <a:solidFill>
                    <a:schemeClr val="tx1"/>
                  </a:solidFill>
                  <a:latin typeface="+mj-lt"/>
                  <a:cs typeface="Segoe UI"/>
                </a:rPr>
                <a:t>.</a:t>
              </a:r>
              <a:r>
                <a:rPr lang="en-US" sz="1400">
                  <a:solidFill>
                    <a:schemeClr val="tx1"/>
                  </a:solidFill>
                  <a:latin typeface="+mj-lt"/>
                  <a:cs typeface="Segoe UI"/>
                </a:rPr>
                <a:t> </a:t>
              </a:r>
              <a:endParaRPr lang="en-US" sz="1400">
                <a:solidFill>
                  <a:schemeClr val="tx1"/>
                </a:solidFill>
                <a:latin typeface="+mj-lt"/>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35" name="Title 1"/>
          <p:cNvSpPr txBox="1"/>
          <p:nvPr/>
        </p:nvSpPr>
        <p:spPr>
          <a:xfrm>
            <a:off x="533400" y="5834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9. </a:t>
            </a:r>
            <a:r>
              <a:rPr lang="ko-KR" altLang="en-US" b="1"/>
              <a:t>담당 부분 </a:t>
            </a:r>
            <a:r>
              <a:rPr lang="en-US" altLang="ko-KR" b="1"/>
              <a:t>– </a:t>
            </a:r>
            <a:r>
              <a:rPr lang="en-US" altLang="ko-KR" b="1">
                <a:latin typeface="+mj-ea"/>
              </a:rPr>
              <a:t>AR,</a:t>
            </a:r>
            <a:r>
              <a:rPr lang="ko-KR" altLang="en-US" b="1">
                <a:latin typeface="+mj-ea"/>
              </a:rPr>
              <a:t> </a:t>
            </a:r>
            <a:r>
              <a:rPr lang="en-US" altLang="ko-KR" sz="3200" b="1">
                <a:latin typeface="+mj-ea"/>
              </a:rPr>
              <a:t>LINC</a:t>
            </a:r>
            <a:r>
              <a:rPr lang="ko-KR" altLang="en-US" sz="3200" b="1">
                <a:latin typeface="+mj-ea"/>
              </a:rPr>
              <a:t> 문서 제작</a:t>
            </a:r>
            <a:r>
              <a:rPr lang="ko-KR" altLang="en-US" b="1">
                <a:latin typeface="+mj-ea"/>
              </a:rPr>
              <a:t> </a:t>
            </a:r>
            <a:r>
              <a:rPr lang="ko-KR" altLang="en-US" sz="3200" b="1"/>
              <a:t> </a:t>
            </a:r>
            <a:r>
              <a:rPr lang="ko-KR" altLang="en-US" sz="1800" b="1">
                <a:latin typeface="+mj-ea"/>
              </a:rPr>
              <a:t>서종호</a:t>
            </a:r>
            <a:endParaRPr lang="ko-KR" altLang="en-US" sz="1800" b="1">
              <a:latin typeface="+mj-ea"/>
            </a:endParaRPr>
          </a:p>
        </p:txBody>
      </p:sp>
      <p:pic>
        <p:nvPicPr>
          <p:cNvPr id="78" name="그림 77"/>
          <p:cNvPicPr/>
          <p:nvPr/>
        </p:nvPicPr>
        <p:blipFill rotWithShape="1">
          <a:blip r:embed="rId3"/>
          <a:stretch>
            <a:fillRect/>
          </a:stretch>
        </p:blipFill>
        <p:spPr>
          <a:xfrm>
            <a:off x="0" y="1354597"/>
            <a:ext cx="5796914" cy="5200522"/>
          </a:xfrm>
          <a:prstGeom prst="rect">
            <a:avLst/>
          </a:prstGeom>
          <a:noFill/>
          <a:ln>
            <a:noFill/>
          </a:ln>
          <a:effectLst/>
        </p:spPr>
      </p:pic>
      <p:pic>
        <p:nvPicPr>
          <p:cNvPr id="79" name="그림 78"/>
          <p:cNvPicPr>
            <a:picLocks noChangeAspect="1"/>
          </p:cNvPicPr>
          <p:nvPr/>
        </p:nvPicPr>
        <p:blipFill rotWithShape="1">
          <a:blip r:embed="rId4"/>
          <a:stretch>
            <a:fillRect/>
          </a:stretch>
        </p:blipFill>
        <p:spPr>
          <a:xfrm>
            <a:off x="4116812" y="1333499"/>
            <a:ext cx="1650389" cy="3575843"/>
          </a:xfrm>
          <a:prstGeom prst="rect">
            <a:avLst/>
          </a:prstGeom>
        </p:spPr>
      </p:pic>
      <p:sp>
        <p:nvSpPr>
          <p:cNvPr id="80" name="Rectangle 188"/>
          <p:cNvSpPr/>
          <p:nvPr/>
        </p:nvSpPr>
        <p:spPr>
          <a:xfrm>
            <a:off x="7529223" y="6038174"/>
            <a:ext cx="3286609" cy="26078"/>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80" name="그림 79"/>
          <p:cNvPicPr/>
          <p:nvPr/>
        </p:nvPicPr>
        <p:blipFill rotWithShape="1">
          <a:blip r:embed="rId3"/>
          <a:stretch>
            <a:fillRect/>
          </a:stretch>
        </p:blipFill>
        <p:spPr>
          <a:xfrm>
            <a:off x="0" y="1339453"/>
            <a:ext cx="5786993" cy="5252894"/>
          </a:xfrm>
          <a:prstGeom prst="rect">
            <a:avLst/>
          </a:prstGeom>
          <a:noFill/>
          <a:ln>
            <a:noFill/>
          </a:ln>
          <a:effectLst/>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16</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7" y="2202137"/>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400" b="0" i="0" u="none" strike="noStrike" kern="1200" cap="none" spc="0" normalizeH="0" baseline="0" mc:Ignorable="hp" hp:hslEmbossed="0">
                <a:solidFill>
                  <a:srgbClr val="000000"/>
                </a:solidFill>
                <a:latin typeface="Calibri Light"/>
                <a:cs typeface="Segoe UI"/>
              </a:rPr>
              <a:t>.</a:t>
            </a:r>
            <a:endParaRPr lang="en-US"/>
          </a:p>
        </p:txBody>
      </p:sp>
      <p:cxnSp>
        <p:nvCxnSpPr>
          <p:cNvPr id="11" name="Straight Connector 10"/>
          <p:cNvCxnSpPr/>
          <p:nvPr/>
        </p:nvCxnSpPr>
        <p:spPr>
          <a:xfrm rot="5400000">
            <a:off x="4572713" y="4109515"/>
            <a:ext cx="3893748" cy="3816"/>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7"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altLang="ko-KR" sz="1400">
                  <a:solidFill>
                    <a:schemeClr val="tx1"/>
                  </a:solidFill>
                  <a:latin typeface="+mj-lt"/>
                  <a:cs typeface="Segoe UI"/>
                </a:rPr>
                <a:t>AR</a:t>
              </a:r>
              <a:r>
                <a:rPr lang="ko-KR" altLang="en-US" sz="1400">
                  <a:solidFill>
                    <a:schemeClr val="tx1"/>
                  </a:solidFill>
                  <a:latin typeface="+mj-lt"/>
                  <a:cs typeface="Segoe UI"/>
                </a:rPr>
                <a:t>프래그먼트의 </a:t>
              </a:r>
              <a:r>
                <a:rPr lang="en-US" altLang="ko-KR" sz="1400">
                  <a:solidFill>
                    <a:schemeClr val="tx1"/>
                  </a:solidFill>
                  <a:latin typeface="+mj-lt"/>
                  <a:cs typeface="Segoe UI"/>
                </a:rPr>
                <a:t>AR</a:t>
              </a:r>
              <a:r>
                <a:rPr lang="ko-KR" altLang="en-US" sz="1400">
                  <a:solidFill>
                    <a:schemeClr val="tx1"/>
                  </a:solidFill>
                  <a:latin typeface="+mj-lt"/>
                  <a:cs typeface="Segoe UI"/>
                </a:rPr>
                <a:t> 평면 터치 이벤트를 처리합니다</a:t>
              </a:r>
              <a:endParaRPr lang="ko-KR" altLang="en-US"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7" y="3339881"/>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평면에 흰색 점들로 가능한 영역을 표시하고 앵커를 생성해 </a:t>
              </a:r>
              <a:r>
                <a:rPr lang="en-US" altLang="ko-KR" sz="1400">
                  <a:solidFill>
                    <a:schemeClr val="tx1"/>
                  </a:solidFill>
                  <a:latin typeface="+mj-lt"/>
                  <a:cs typeface="Segoe UI"/>
                </a:rPr>
                <a:t>AR</a:t>
              </a:r>
              <a:r>
                <a:rPr lang="ko-KR" altLang="en-US" sz="1400">
                  <a:solidFill>
                    <a:schemeClr val="tx1"/>
                  </a:solidFill>
                  <a:latin typeface="+mj-lt"/>
                  <a:cs typeface="Segoe UI"/>
                </a:rPr>
                <a:t>에 추가합니다</a:t>
              </a:r>
              <a:r>
                <a:rPr lang="en-US" altLang="ko-KR" sz="1400">
                  <a:solidFill>
                    <a:schemeClr val="tx1"/>
                  </a:solidFill>
                  <a:latin typeface="+mj-lt"/>
                  <a:cs typeface="Segoe UI"/>
                </a:rPr>
                <a:t>.</a:t>
              </a:r>
              <a:endParaRPr lang="en-US" altLang="ko-KR" sz="1400">
                <a:solidFill>
                  <a:schemeClr val="tx1"/>
                </a:solidFill>
                <a:latin typeface="+mj-lt"/>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7"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이후 사용자가 클릭한 앵커에 로드했던 모델을 띄웁니다</a:t>
              </a:r>
              <a:r>
                <a:rPr lang="en-US" altLang="ko-KR" sz="1400">
                  <a:solidFill>
                    <a:schemeClr val="tx1"/>
                  </a:solidFill>
                  <a:latin typeface="+mj-lt"/>
                  <a:cs typeface="Segoe UI"/>
                </a:rPr>
                <a:t>.</a:t>
              </a:r>
              <a:endParaRPr lang="en-US" altLang="ko-KR" sz="1400">
                <a:solidFill>
                  <a:schemeClr val="tx1"/>
                </a:solidFill>
                <a:latin typeface="+mj-lt"/>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7" y="5049954"/>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400">
                  <a:solidFill>
                    <a:schemeClr val="tx1"/>
                  </a:solidFill>
                  <a:latin typeface="+mj-lt"/>
                  <a:cs typeface="Segoe UI"/>
                </a:rPr>
                <a:t>이렇게 코드는 호환성 확인</a:t>
              </a:r>
              <a:r>
                <a:rPr lang="en-US" altLang="ko-KR" sz="1400">
                  <a:solidFill>
                    <a:schemeClr val="tx1"/>
                  </a:solidFill>
                  <a:latin typeface="+mj-lt"/>
                  <a:cs typeface="Segoe UI"/>
                </a:rPr>
                <a:t>,</a:t>
              </a:r>
              <a:r>
                <a:rPr lang="ko-KR" altLang="en-US" sz="1400">
                  <a:solidFill>
                    <a:schemeClr val="tx1"/>
                  </a:solidFill>
                  <a:latin typeface="+mj-lt"/>
                  <a:cs typeface="Segoe UI"/>
                </a:rPr>
                <a:t> 모델</a:t>
              </a:r>
              <a:r>
                <a:rPr lang="en-US" altLang="ko-KR" sz="1400">
                  <a:solidFill>
                    <a:schemeClr val="tx1"/>
                  </a:solidFill>
                  <a:latin typeface="+mj-lt"/>
                  <a:cs typeface="Segoe UI"/>
                </a:rPr>
                <a:t> </a:t>
              </a:r>
              <a:r>
                <a:rPr lang="ko-KR" altLang="en-US" sz="1400">
                  <a:solidFill>
                    <a:schemeClr val="tx1"/>
                  </a:solidFill>
                  <a:latin typeface="+mj-lt"/>
                  <a:cs typeface="Segoe UI"/>
                </a:rPr>
                <a:t>로딩</a:t>
              </a:r>
              <a:r>
                <a:rPr lang="en-US" altLang="ko-KR" sz="1400">
                  <a:solidFill>
                    <a:schemeClr val="tx1"/>
                  </a:solidFill>
                  <a:latin typeface="+mj-lt"/>
                  <a:cs typeface="Segoe UI"/>
                </a:rPr>
                <a:t>,</a:t>
              </a:r>
              <a:r>
                <a:rPr lang="ko-KR" altLang="en-US" sz="1400">
                  <a:solidFill>
                    <a:schemeClr val="tx1"/>
                  </a:solidFill>
                  <a:latin typeface="+mj-lt"/>
                  <a:cs typeface="Segoe UI"/>
                </a:rPr>
                <a:t> </a:t>
              </a:r>
              <a:r>
                <a:rPr lang="en-US" altLang="ko-KR" sz="1400">
                  <a:solidFill>
                    <a:schemeClr val="tx1"/>
                  </a:solidFill>
                  <a:latin typeface="+mj-lt"/>
                  <a:cs typeface="Segoe UI"/>
                </a:rPr>
                <a:t>AR</a:t>
              </a:r>
              <a:r>
                <a:rPr lang="ko-KR" altLang="en-US" sz="1400">
                  <a:solidFill>
                    <a:schemeClr val="tx1"/>
                  </a:solidFill>
                  <a:latin typeface="+mj-lt"/>
                  <a:cs typeface="Segoe UI"/>
                </a:rPr>
                <a:t> 평면 터치 이벤트 처리 등의 단계를 거쳐 </a:t>
              </a:r>
              <a:r>
                <a:rPr lang="en-US" altLang="ko-KR" sz="1400">
                  <a:solidFill>
                    <a:schemeClr val="tx1"/>
                  </a:solidFill>
                  <a:latin typeface="+mj-lt"/>
                  <a:cs typeface="Segoe UI"/>
                </a:rPr>
                <a:t>3d</a:t>
              </a:r>
              <a:r>
                <a:rPr lang="ko-KR" altLang="en-US" sz="1400">
                  <a:solidFill>
                    <a:schemeClr val="tx1"/>
                  </a:solidFill>
                  <a:latin typeface="+mj-lt"/>
                  <a:cs typeface="Segoe UI"/>
                </a:rPr>
                <a:t> 모델을 표시합니다</a:t>
              </a:r>
              <a:r>
                <a:rPr lang="en-US" altLang="ko-KR" sz="1400">
                  <a:solidFill>
                    <a:schemeClr val="tx1"/>
                  </a:solidFill>
                  <a:latin typeface="+mj-lt"/>
                  <a:cs typeface="Segoe UI"/>
                </a:rPr>
                <a:t>.</a:t>
              </a:r>
              <a:endParaRPr lang="en-US" altLang="ko-KR" sz="1400">
                <a:solidFill>
                  <a:schemeClr val="tx1"/>
                </a:solidFill>
                <a:latin typeface="+mj-lt"/>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35" name="Title 1"/>
          <p:cNvSpPr txBox="1"/>
          <p:nvPr/>
        </p:nvSpPr>
        <p:spPr>
          <a:xfrm>
            <a:off x="533400" y="5834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9. </a:t>
            </a:r>
            <a:r>
              <a:rPr lang="ko-KR" altLang="en-US" b="1"/>
              <a:t>담당 부분 </a:t>
            </a:r>
            <a:r>
              <a:rPr lang="en-US" altLang="ko-KR" b="1"/>
              <a:t>– </a:t>
            </a:r>
            <a:r>
              <a:rPr lang="en-US" altLang="ko-KR" b="1">
                <a:latin typeface="+mj-ea"/>
              </a:rPr>
              <a:t>AR,</a:t>
            </a:r>
            <a:r>
              <a:rPr lang="ko-KR" altLang="en-US" sz="3200" b="1"/>
              <a:t>  </a:t>
            </a:r>
            <a:r>
              <a:rPr lang="en-US" altLang="ko-KR" sz="3200" b="1">
                <a:latin typeface="+mj-ea"/>
              </a:rPr>
              <a:t>LINC</a:t>
            </a:r>
            <a:r>
              <a:rPr lang="ko-KR" altLang="en-US" sz="3200" b="1">
                <a:latin typeface="+mj-ea"/>
              </a:rPr>
              <a:t> 문서 제작  </a:t>
            </a:r>
            <a:r>
              <a:rPr lang="ko-KR" altLang="en-US" sz="1800" b="1">
                <a:latin typeface="+mj-ea"/>
              </a:rPr>
              <a:t>서종호</a:t>
            </a:r>
            <a:endParaRPr lang="ko-KR" altLang="en-US" sz="1800" b="1">
              <a:latin typeface="+mj-ea"/>
            </a:endParaRPr>
          </a:p>
        </p:txBody>
      </p:sp>
      <p:pic>
        <p:nvPicPr>
          <p:cNvPr id="81" name="그림 80"/>
          <p:cNvPicPr>
            <a:picLocks noChangeAspect="1"/>
          </p:cNvPicPr>
          <p:nvPr/>
        </p:nvPicPr>
        <p:blipFill rotWithShape="1">
          <a:blip r:embed="rId4"/>
          <a:stretch>
            <a:fillRect/>
          </a:stretch>
        </p:blipFill>
        <p:spPr>
          <a:xfrm>
            <a:off x="4147342" y="1313660"/>
            <a:ext cx="1622913" cy="3516311"/>
          </a:xfrm>
          <a:prstGeom prst="rect">
            <a:avLst/>
          </a:prstGeom>
        </p:spPr>
      </p:pic>
      <p:sp>
        <p:nvSpPr>
          <p:cNvPr id="82" name="Rectangle 188"/>
          <p:cNvSpPr/>
          <p:nvPr/>
        </p:nvSpPr>
        <p:spPr>
          <a:xfrm>
            <a:off x="7479613" y="6048096"/>
            <a:ext cx="3286609" cy="26078"/>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s on keyboard and mouse">
            <a:extLst>
              <a:ext uri="{FF2B5EF4-FFF2-40B4-BE49-F238E27FC236}">
                <a16:creationId xmlns:a16="http://schemas.microsoft.com/office/drawing/2014/main" id="{E6EC16CB-1EF9-425A-97A2-84D46FD03AE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516" t="11053" r="1516" b="7129"/>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3620078-4ADB-4528-88D3-43FE25A39C53}"/>
              </a:ext>
            </a:extLst>
          </p:cNvPr>
          <p:cNvSpPr/>
          <p:nvPr/>
        </p:nvSpPr>
        <p:spPr>
          <a:xfrm>
            <a:off x="0" y="-13202"/>
            <a:ext cx="12192000" cy="6871202"/>
          </a:xfrm>
          <a:prstGeom prst="rect">
            <a:avLst/>
          </a:prstGeom>
          <a:gradFill>
            <a:gsLst>
              <a:gs pos="21000">
                <a:srgbClr val="242424">
                  <a:alpha val="98000"/>
                </a:srgbClr>
              </a:gs>
              <a:gs pos="0">
                <a:schemeClr val="tx1"/>
              </a:gs>
              <a:gs pos="100000">
                <a:schemeClr val="tx1">
                  <a:lumMod val="75000"/>
                  <a:lumOff val="25000"/>
                  <a:alpha val="1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B3356EE-81FF-4573-835F-630717E66854}"/>
              </a:ext>
            </a:extLst>
          </p:cNvPr>
          <p:cNvSpPr txBox="1"/>
          <p:nvPr/>
        </p:nvSpPr>
        <p:spPr>
          <a:xfrm>
            <a:off x="4897756" y="3119525"/>
            <a:ext cx="2396490" cy="861774"/>
          </a:xfrm>
          <a:prstGeom prst="rect">
            <a:avLst/>
          </a:prstGeom>
          <a:noFill/>
        </p:spPr>
        <p:txBody>
          <a:bodyPr wrap="none" lIns="0" tIns="0" rIns="0" bIns="0" rtlCol="0" anchor="ctr">
            <a:spAutoFit/>
          </a:bodyPr>
          <a:lstStyle/>
          <a:p>
            <a:pPr algn="ctr"/>
            <a:r>
              <a:rPr lang="en-US" sz="2800" dirty="0" smtClean="0">
                <a:solidFill>
                  <a:schemeClr val="bg1"/>
                </a:solidFill>
                <a:latin typeface="+mj-lt"/>
                <a:cs typeface="Segoe UI" panose="020B0502040204020203" pitchFamily="34" charset="0"/>
              </a:rPr>
              <a:t>3</a:t>
            </a:r>
            <a:r>
              <a:rPr lang="ko-KR" altLang="en-US" sz="2800" dirty="0" smtClean="0">
                <a:solidFill>
                  <a:schemeClr val="bg1"/>
                </a:solidFill>
                <a:latin typeface="+mj-lt"/>
                <a:cs typeface="Segoe UI" panose="020B0502040204020203" pitchFamily="34" charset="0"/>
              </a:rPr>
              <a:t>조</a:t>
            </a:r>
            <a:endParaRPr lang="en-US" altLang="ko-KR" sz="2800" dirty="0" smtClean="0">
              <a:solidFill>
                <a:schemeClr val="bg1"/>
              </a:solidFill>
              <a:latin typeface="+mj-lt"/>
              <a:cs typeface="Segoe UI" panose="020B0502040204020203" pitchFamily="34" charset="0"/>
            </a:endParaRPr>
          </a:p>
          <a:p>
            <a:pPr algn="ctr"/>
            <a:r>
              <a:rPr lang="en-US" sz="2800" dirty="0" smtClean="0">
                <a:solidFill>
                  <a:schemeClr val="bg1"/>
                </a:solidFill>
                <a:latin typeface="+mj-lt"/>
                <a:cs typeface="Segoe UI" panose="020B0502040204020203" pitchFamily="34" charset="0"/>
              </a:rPr>
              <a:t>Capstone Design</a:t>
            </a:r>
            <a:endParaRPr lang="en-US" sz="2800" dirty="0">
              <a:solidFill>
                <a:schemeClr val="bg1"/>
              </a:solidFill>
              <a:latin typeface="+mj-lt"/>
              <a:cs typeface="Segoe UI" panose="020B0502040204020203" pitchFamily="34" charset="0"/>
            </a:endParaRPr>
          </a:p>
        </p:txBody>
      </p:sp>
      <p:sp>
        <p:nvSpPr>
          <p:cNvPr id="9" name="TextBox 8">
            <a:extLst>
              <a:ext uri="{FF2B5EF4-FFF2-40B4-BE49-F238E27FC236}">
                <a16:creationId xmlns:a16="http://schemas.microsoft.com/office/drawing/2014/main" id="{8A591E01-3AE9-40B4-8CAE-7D04DB445AB5}"/>
              </a:ext>
            </a:extLst>
          </p:cNvPr>
          <p:cNvSpPr txBox="1"/>
          <p:nvPr/>
        </p:nvSpPr>
        <p:spPr>
          <a:xfrm>
            <a:off x="3421313" y="2117558"/>
            <a:ext cx="5349374" cy="746767"/>
          </a:xfrm>
          <a:prstGeom prst="rect">
            <a:avLst/>
          </a:prstGeom>
          <a:noFill/>
        </p:spPr>
        <p:txBody>
          <a:bodyPr wrap="none" lIns="0" tIns="0" rIns="0" bIns="0" rtlCol="0" anchor="ctr">
            <a:noAutofit/>
          </a:bodyPr>
          <a:lstStyle/>
          <a:p>
            <a:pPr algn="ctr"/>
            <a:r>
              <a:rPr lang="en-US" sz="6600" b="1" dirty="0">
                <a:solidFill>
                  <a:schemeClr val="bg1"/>
                </a:solidFill>
                <a:latin typeface="+mj-lt"/>
                <a:cs typeface="Segoe UI" panose="020B0502040204020203" pitchFamily="34" charset="0"/>
              </a:rPr>
              <a:t>Thank </a:t>
            </a:r>
            <a:r>
              <a:rPr lang="en-US" sz="6600" b="1" dirty="0" smtClean="0">
                <a:solidFill>
                  <a:schemeClr val="bg1"/>
                </a:solidFill>
                <a:latin typeface="+mj-lt"/>
                <a:cs typeface="Segoe UI" panose="020B0502040204020203" pitchFamily="34" charset="0"/>
              </a:rPr>
              <a:t>You</a:t>
            </a:r>
            <a:endParaRPr lang="en-US" sz="6600" b="1" dirty="0">
              <a:solidFill>
                <a:schemeClr val="bg1"/>
              </a:solidFill>
              <a:latin typeface="+mj-lt"/>
              <a:cs typeface="Segoe UI" panose="020B0502040204020203" pitchFamily="34" charset="0"/>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949" y="768379"/>
            <a:ext cx="1336102" cy="1221579"/>
          </a:xfrm>
          <a:prstGeom prst="rect">
            <a:avLst/>
          </a:prstGeom>
        </p:spPr>
      </p:pic>
    </p:spTree>
    <p:extLst>
      <p:ext uri="{BB962C8B-B14F-4D97-AF65-F5344CB8AC3E}">
        <p14:creationId xmlns:p14="http://schemas.microsoft.com/office/powerpoint/2010/main" val="309744114"/>
      </p:ext>
    </p:extLst>
  </p:cSld>
  <p:clrMapOvr>
    <a:masterClrMapping/>
  </p:clrMapOvr>
  <p:timing>
    <p:tnLst>
      <p:par>
        <p:cTn id="1" dur="indefinite" restart="never" nodeType="tmRoot"/>
      </p:par>
    </p:tnLst>
  </p:timing>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 with laptops  Description automatically generated with medium confidence"/>
          <p:cNvPicPr>
            <a:picLocks noChangeAspect="1"/>
          </p:cNvPicPr>
          <p:nvPr/>
        </p:nvPicPr>
        <p:blipFill rotWithShape="1">
          <a:blip r:embed="rId3"/>
          <a:srcRect t="61880" b="22480"/>
          <a:stretch>
            <a:fillRect/>
          </a:stretch>
        </p:blipFill>
        <p:spPr>
          <a:xfrm>
            <a:off x="0" y="1424334"/>
            <a:ext cx="12191998" cy="1271731"/>
          </a:xfrm>
          <a:prstGeom prst="rect">
            <a:avLst/>
          </a:prstGeom>
        </p:spPr>
      </p:pic>
      <p:sp>
        <p:nvSpPr>
          <p:cNvPr id="98" name="Rectangle 97"/>
          <p:cNvSpPr/>
          <p:nvPr/>
        </p:nvSpPr>
        <p:spPr>
          <a:xfrm>
            <a:off x="-1" y="1424335"/>
            <a:ext cx="12191999" cy="1271730"/>
          </a:xfrm>
          <a:prstGeom prst="rect">
            <a:avLst/>
          </a:prstGeom>
          <a:gradFill>
            <a:gsLst>
              <a:gs pos="21000">
                <a:srgbClr val="242424">
                  <a:alpha val="98000"/>
                </a:srgbClr>
              </a:gs>
              <a:gs pos="0">
                <a:schemeClr val="tx1"/>
              </a:gs>
              <a:gs pos="100000">
                <a:schemeClr val="tx1">
                  <a:lumMod val="75000"/>
                  <a:lumOff val="25000"/>
                  <a:alpha val="1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3</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4310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1. </a:t>
            </a:r>
            <a:r>
              <a:rPr lang="ko-KR" altLang="en-US" b="1"/>
              <a:t>작품 개요</a:t>
            </a:r>
            <a:endParaRPr lang="en-US" b="1"/>
          </a:p>
        </p:txBody>
      </p:sp>
      <p:sp>
        <p:nvSpPr>
          <p:cNvPr id="7" name="Rectangle 6"/>
          <p:cNvSpPr/>
          <p:nvPr/>
        </p:nvSpPr>
        <p:spPr>
          <a:xfrm>
            <a:off x="381000" y="1920320"/>
            <a:ext cx="3559404" cy="4289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182880" anchor="t"/>
          <a:lstStyle/>
          <a:p>
            <a:pPr lvl="0">
              <a:defRPr/>
            </a:pPr>
            <a:r>
              <a:rPr lang="ko-KR" altLang="en-US" sz="1600">
                <a:solidFill>
                  <a:schemeClr val="tx1"/>
                </a:solidFill>
                <a:latin typeface="맑은 고딕"/>
              </a:rPr>
              <a:t>이 프로젝트는 </a:t>
            </a:r>
            <a:r>
              <a:rPr lang="en-US" altLang="ko-KR" sz="1600">
                <a:solidFill>
                  <a:schemeClr val="tx1"/>
                </a:solidFill>
                <a:latin typeface="맑은 고딕"/>
              </a:rPr>
              <a:t>TensorFlow</a:t>
            </a:r>
            <a:r>
              <a:rPr lang="ko-KR" altLang="en-US" sz="1600">
                <a:solidFill>
                  <a:schemeClr val="tx1"/>
                </a:solidFill>
                <a:latin typeface="맑은 고딕"/>
              </a:rPr>
              <a:t>와 </a:t>
            </a:r>
            <a:r>
              <a:rPr lang="en-US" altLang="ko-KR" sz="1600">
                <a:solidFill>
                  <a:schemeClr val="tx1"/>
                </a:solidFill>
                <a:latin typeface="맑은 고딕"/>
              </a:rPr>
              <a:t>ARcore, ML kit, Fire Base, Aws</a:t>
            </a:r>
            <a:r>
              <a:rPr lang="ko-KR" altLang="en-US" sz="1600">
                <a:solidFill>
                  <a:schemeClr val="tx1"/>
                </a:solidFill>
                <a:latin typeface="맑은 고딕"/>
              </a:rPr>
              <a:t>를 활용하여 자세 추정 알고리즘을 사용한 어플리케이션 제작을 목표로 합니다</a:t>
            </a:r>
            <a:r>
              <a:rPr lang="en-US" altLang="ko-KR" sz="1600">
                <a:solidFill>
                  <a:schemeClr val="tx1"/>
                </a:solidFill>
                <a:latin typeface="맑은 고딕"/>
              </a:rPr>
              <a:t>. </a:t>
            </a:r>
            <a:r>
              <a:rPr lang="ko-KR" altLang="en-US" sz="1600">
                <a:solidFill>
                  <a:schemeClr val="tx1"/>
                </a:solidFill>
                <a:latin typeface="맑은 고딕"/>
              </a:rPr>
              <a:t>사용자의 동작을 학습하고 분석하여</a:t>
            </a:r>
            <a:r>
              <a:rPr lang="en-US" altLang="ko-KR" sz="1600">
                <a:solidFill>
                  <a:schemeClr val="tx1"/>
                </a:solidFill>
                <a:latin typeface="맑은 고딕"/>
              </a:rPr>
              <a:t>, </a:t>
            </a:r>
            <a:r>
              <a:rPr lang="ko-KR" altLang="en-US" sz="1600">
                <a:solidFill>
                  <a:schemeClr val="tx1"/>
                </a:solidFill>
                <a:latin typeface="맑은 고딕"/>
              </a:rPr>
              <a:t>데이터화 시키며 다양한 콘텐츠에 활용하거나 사용자의 동작을 교정하는 데 도움이 됩니다</a:t>
            </a:r>
            <a:r>
              <a:rPr lang="en-US" altLang="ko-KR" sz="1600">
                <a:solidFill>
                  <a:schemeClr val="tx1"/>
                </a:solidFill>
                <a:latin typeface="맑은 고딕"/>
              </a:rPr>
              <a:t>. </a:t>
            </a:r>
            <a:r>
              <a:rPr lang="ko-KR" altLang="en-US" sz="1600">
                <a:solidFill>
                  <a:schemeClr val="tx1"/>
                </a:solidFill>
                <a:latin typeface="맑은 고딕"/>
              </a:rPr>
              <a:t>이를 통해 모바일 기기만으로도 사용자의 자세 추정 및 분석이 가능하게 하였습니다</a:t>
            </a:r>
            <a:r>
              <a:rPr lang="en-US" altLang="ko-KR" sz="1600">
                <a:solidFill>
                  <a:schemeClr val="tx1"/>
                </a:solidFill>
                <a:latin typeface="맑은 고딕"/>
              </a:rPr>
              <a:t>.</a:t>
            </a:r>
            <a:endParaRPr lang="ko-KR" altLang="en-US" sz="1600">
              <a:solidFill>
                <a:schemeClr val="tx1"/>
              </a:solidFill>
              <a:latin typeface="맑은 고딕"/>
            </a:endParaRPr>
          </a:p>
        </p:txBody>
      </p:sp>
      <p:sp>
        <p:nvSpPr>
          <p:cNvPr id="99" name="Oval 98"/>
          <p:cNvSpPr/>
          <p:nvPr/>
        </p:nvSpPr>
        <p:spPr>
          <a:xfrm>
            <a:off x="549897" y="1696039"/>
            <a:ext cx="448559" cy="44855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71" name="Rectangle 70"/>
          <p:cNvSpPr/>
          <p:nvPr/>
        </p:nvSpPr>
        <p:spPr>
          <a:xfrm>
            <a:off x="549897" y="2257236"/>
            <a:ext cx="3215260" cy="307777"/>
          </a:xfrm>
          <a:prstGeom prst="rect">
            <a:avLst/>
          </a:prstGeom>
        </p:spPr>
        <p:txBody>
          <a:bodyPr wrap="square" lIns="0" tIns="0" rIns="0" bIns="0" anchor="t" anchorCtr="0">
            <a:spAutoFit/>
          </a:bodyPr>
          <a:lstStyle/>
          <a:p>
            <a:pPr lvl="0">
              <a:defRPr/>
            </a:pPr>
            <a:r>
              <a:rPr lang="ko-KR" altLang="en-US" sz="2000" b="1" i="1">
                <a:solidFill>
                  <a:srgbClr val="0062ff"/>
                </a:solidFill>
                <a:latin typeface="+mj-lt"/>
                <a:cs typeface="Segoe UI"/>
              </a:rPr>
              <a:t>작품 개요</a:t>
            </a:r>
            <a:endParaRPr lang="en-US" sz="2000" b="1" i="1">
              <a:solidFill>
                <a:srgbClr val="0062ff"/>
              </a:solidFill>
              <a:latin typeface="+mj-lt"/>
              <a:cs typeface="Segoe UI"/>
            </a:endParaRPr>
          </a:p>
        </p:txBody>
      </p:sp>
      <p:cxnSp>
        <p:nvCxnSpPr>
          <p:cNvPr id="12" name="Straight Connector 11"/>
          <p:cNvCxnSpPr/>
          <p:nvPr/>
        </p:nvCxnSpPr>
        <p:spPr>
          <a:xfrm>
            <a:off x="549897" y="2694103"/>
            <a:ext cx="33905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4319473" y="1920320"/>
            <a:ext cx="3559404" cy="4289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182880" anchor="t"/>
          <a:lstStyle/>
          <a:p>
            <a:pPr lvl="0">
              <a:defRPr/>
            </a:pPr>
            <a:r>
              <a:rPr lang="ko-KR" altLang="en-US">
                <a:solidFill>
                  <a:schemeClr val="tx1"/>
                </a:solidFill>
                <a:latin typeface="맑은 고딕"/>
              </a:rPr>
              <a:t>어플리케이션은 실시간으로 사용자의 관절 위치를 감지하고 추정하는 기능을 통해 자세를 평가합니다</a:t>
            </a:r>
            <a:r>
              <a:rPr lang="en-US" altLang="ko-KR">
                <a:solidFill>
                  <a:schemeClr val="tx1"/>
                </a:solidFill>
                <a:latin typeface="맑은 고딕"/>
              </a:rPr>
              <a:t>. </a:t>
            </a:r>
            <a:r>
              <a:rPr lang="ko-KR" altLang="en-US">
                <a:solidFill>
                  <a:schemeClr val="tx1"/>
                </a:solidFill>
                <a:latin typeface="맑은 고딕"/>
              </a:rPr>
              <a:t>또한</a:t>
            </a:r>
            <a:r>
              <a:rPr lang="en-US" altLang="ko-KR">
                <a:solidFill>
                  <a:schemeClr val="tx1"/>
                </a:solidFill>
                <a:latin typeface="맑은 고딕"/>
              </a:rPr>
              <a:t>, </a:t>
            </a:r>
            <a:r>
              <a:rPr lang="ko-KR" altLang="en-US">
                <a:solidFill>
                  <a:schemeClr val="tx1"/>
                </a:solidFill>
                <a:latin typeface="맑은 고딕"/>
              </a:rPr>
              <a:t>이를 통해 생성된 모델링은 다양한 콘텐츠에 적용이 가능합니다</a:t>
            </a:r>
            <a:r>
              <a:rPr lang="en-US" altLang="ko-KR">
                <a:solidFill>
                  <a:schemeClr val="tx1"/>
                </a:solidFill>
                <a:latin typeface="맑은 고딕"/>
              </a:rPr>
              <a:t>. </a:t>
            </a:r>
            <a:r>
              <a:rPr lang="ko-KR" altLang="en-US">
                <a:solidFill>
                  <a:schemeClr val="tx1"/>
                </a:solidFill>
                <a:latin typeface="맑은 고딕"/>
              </a:rPr>
              <a:t>이 기능들을 안드로이드 환경에서 구현하여 사용자가 언제 어디서나 이용할 수 있도록 하였습니다</a:t>
            </a:r>
            <a:r>
              <a:rPr lang="en-US" altLang="ko-KR">
                <a:solidFill>
                  <a:schemeClr val="tx1"/>
                </a:solidFill>
                <a:latin typeface="맑은 고딕"/>
              </a:rPr>
              <a:t>.</a:t>
            </a:r>
            <a:endParaRPr lang="ko-KR" altLang="en-US">
              <a:solidFill>
                <a:schemeClr val="tx1"/>
              </a:solidFill>
              <a:latin typeface="맑은 고딕"/>
            </a:endParaRPr>
          </a:p>
        </p:txBody>
      </p:sp>
      <p:sp>
        <p:nvSpPr>
          <p:cNvPr id="114" name="Oval 113"/>
          <p:cNvSpPr/>
          <p:nvPr/>
        </p:nvSpPr>
        <p:spPr>
          <a:xfrm>
            <a:off x="4488370" y="1696039"/>
            <a:ext cx="448559" cy="44855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11" name="Rectangle 110"/>
          <p:cNvSpPr/>
          <p:nvPr/>
        </p:nvSpPr>
        <p:spPr>
          <a:xfrm>
            <a:off x="4488370" y="2257236"/>
            <a:ext cx="3215260" cy="307777"/>
          </a:xfrm>
          <a:prstGeom prst="rect">
            <a:avLst/>
          </a:prstGeom>
        </p:spPr>
        <p:txBody>
          <a:bodyPr wrap="square" lIns="0" tIns="0" rIns="0" bIns="0" anchor="t" anchorCtr="0">
            <a:spAutoFit/>
          </a:bodyPr>
          <a:lstStyle/>
          <a:p>
            <a:pPr lvl="0">
              <a:defRPr/>
            </a:pPr>
            <a:r>
              <a:rPr lang="ko-KR" altLang="en-US" sz="2000" b="1" i="1">
                <a:solidFill>
                  <a:srgbClr val="0062ff"/>
                </a:solidFill>
                <a:latin typeface="+mj-lt"/>
                <a:cs typeface="Segoe UI"/>
              </a:rPr>
              <a:t>과제 내용</a:t>
            </a:r>
            <a:endParaRPr lang="en-US" sz="2000" b="1" i="1">
              <a:solidFill>
                <a:srgbClr val="0062ff"/>
              </a:solidFill>
              <a:latin typeface="+mj-lt"/>
              <a:cs typeface="Segoe UI"/>
            </a:endParaRPr>
          </a:p>
        </p:txBody>
      </p:sp>
      <p:cxnSp>
        <p:nvCxnSpPr>
          <p:cNvPr id="118" name="Straight Connector 117"/>
          <p:cNvCxnSpPr/>
          <p:nvPr/>
        </p:nvCxnSpPr>
        <p:spPr>
          <a:xfrm>
            <a:off x="4488370" y="2694103"/>
            <a:ext cx="33905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8257946" y="1920320"/>
            <a:ext cx="3559404" cy="42899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0" rIns="182880" bIns="182880" anchor="t"/>
          <a:lstStyle/>
          <a:p>
            <a:pPr lvl="0">
              <a:defRPr/>
            </a:pPr>
            <a:r>
              <a:rPr lang="en-US" altLang="ko-KR">
                <a:solidFill>
                  <a:schemeClr val="tx1"/>
                </a:solidFill>
                <a:latin typeface="맑은 고딕"/>
              </a:rPr>
              <a:t>프로젝트의 초기 단계에서는 자세 추정 알고리즘의 자료 조사 및 이식을 진행하였으며, 이를 기반으로 프로토타입을 제작하였습니다. 그 후, 안드로이드 스튜디오를 통해 TensorFlow 모델을 이식하였고, 이를 Git과 연동하여 통합 개발 환경을 구성하였습니다.</a:t>
            </a:r>
            <a:r>
              <a:rPr lang="en-US" altLang="ko-KR"/>
              <a:t>.</a:t>
            </a:r>
            <a:endParaRPr lang="en-US" altLang="ko-KR"/>
          </a:p>
        </p:txBody>
      </p:sp>
      <p:sp>
        <p:nvSpPr>
          <p:cNvPr id="117" name="Oval 116"/>
          <p:cNvSpPr/>
          <p:nvPr/>
        </p:nvSpPr>
        <p:spPr>
          <a:xfrm>
            <a:off x="8426843" y="1696039"/>
            <a:ext cx="448559" cy="44855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16" name="Rectangle 115"/>
          <p:cNvSpPr/>
          <p:nvPr/>
        </p:nvSpPr>
        <p:spPr>
          <a:xfrm>
            <a:off x="8426843" y="2257236"/>
            <a:ext cx="3215260" cy="307777"/>
          </a:xfrm>
          <a:prstGeom prst="rect">
            <a:avLst/>
          </a:prstGeom>
        </p:spPr>
        <p:txBody>
          <a:bodyPr wrap="square" lIns="0" tIns="0" rIns="0" bIns="0" anchor="t" anchorCtr="0">
            <a:spAutoFit/>
          </a:bodyPr>
          <a:lstStyle/>
          <a:p>
            <a:pPr lvl="0">
              <a:defRPr/>
            </a:pPr>
            <a:r>
              <a:rPr lang="ko-KR" altLang="en-US" sz="2000" b="1" i="1">
                <a:solidFill>
                  <a:srgbClr val="0062ff"/>
                </a:solidFill>
                <a:latin typeface="+mj-lt"/>
                <a:cs typeface="Segoe UI"/>
              </a:rPr>
              <a:t>수행 과정</a:t>
            </a:r>
            <a:endParaRPr lang="en-US" sz="2000" b="1" i="1">
              <a:solidFill>
                <a:srgbClr val="0062ff"/>
              </a:solidFill>
              <a:latin typeface="+mj-lt"/>
              <a:cs typeface="Segoe UI"/>
            </a:endParaRPr>
          </a:p>
        </p:txBody>
      </p:sp>
      <p:cxnSp>
        <p:nvCxnSpPr>
          <p:cNvPr id="120" name="Straight Connector 119"/>
          <p:cNvCxnSpPr/>
          <p:nvPr/>
        </p:nvCxnSpPr>
        <p:spPr>
          <a:xfrm>
            <a:off x="8426843" y="2694103"/>
            <a:ext cx="33905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rot="0">
            <a:off x="8532935" y="1802131"/>
            <a:ext cx="236375" cy="236375"/>
            <a:chOff x="2678113" y="2894014"/>
            <a:chExt cx="346075" cy="346075"/>
          </a:xfrm>
        </p:grpSpPr>
        <p:sp>
          <p:nvSpPr>
            <p:cNvPr id="135" name="Oval 34"/>
            <p:cNvSpPr>
              <a:spLocks noChangeArrowheads="1"/>
            </p:cNvSpPr>
            <p:nvPr/>
          </p:nvSpPr>
          <p:spPr>
            <a:xfrm>
              <a:off x="2843213" y="3060701"/>
              <a:ext cx="180975" cy="17938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6" name="Freeform 35"/>
            <p:cNvSpPr/>
            <p:nvPr/>
          </p:nvSpPr>
          <p:spPr>
            <a:xfrm>
              <a:off x="2884488" y="3124201"/>
              <a:ext cx="96838" cy="63500"/>
            </a:xfrm>
            <a:custGeom>
              <a:avLst/>
              <a:gdLst>
                <a:gd name="T0" fmla="*/ 61 w 61"/>
                <a:gd name="T1" fmla="*/ 0 h 40"/>
                <a:gd name="T2" fmla="*/ 26 w 61"/>
                <a:gd name="T3" fmla="*/ 40 h 40"/>
                <a:gd name="T4" fmla="*/ 0 w 61"/>
                <a:gd name="T5" fmla="*/ 14 h 40"/>
              </a:gdLst>
              <a:cxnLst>
                <a:cxn ang="0">
                  <a:pos x="T0" y="T1"/>
                </a:cxn>
                <a:cxn ang="0">
                  <a:pos x="T2" y="T3"/>
                </a:cxn>
                <a:cxn ang="0">
                  <a:pos x="T4" y="T5"/>
                </a:cxn>
              </a:cxnLst>
              <a:rect l="0" t="0" r="r" b="b"/>
              <a:pathLst>
                <a:path w="61" h="40">
                  <a:moveTo>
                    <a:pt x="61" y="0"/>
                  </a:moveTo>
                  <a:lnTo>
                    <a:pt x="26" y="40"/>
                  </a:lnTo>
                  <a:lnTo>
                    <a:pt x="0" y="14"/>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7" name="Freeform 36"/>
            <p:cNvSpPr/>
            <p:nvPr/>
          </p:nvSpPr>
          <p:spPr>
            <a:xfrm>
              <a:off x="2678113" y="2940051"/>
              <a:ext cx="142875" cy="269875"/>
            </a:xfrm>
            <a:custGeom>
              <a:avLst/>
              <a:gdLst>
                <a:gd name="T0" fmla="*/ 38 w 38"/>
                <a:gd name="T1" fmla="*/ 72 h 72"/>
                <a:gd name="T2" fmla="*/ 8 w 38"/>
                <a:gd name="T3" fmla="*/ 72 h 72"/>
                <a:gd name="T4" fmla="*/ 0 w 38"/>
                <a:gd name="T5" fmla="*/ 64 h 72"/>
                <a:gd name="T6" fmla="*/ 0 w 38"/>
                <a:gd name="T7" fmla="*/ 0 h 72"/>
                <a:gd name="T8" fmla="*/ 16 w 38"/>
                <a:gd name="T9" fmla="*/ 0 h 72"/>
              </a:gdLst>
              <a:cxnLst>
                <a:cxn ang="0">
                  <a:pos x="T0" y="T1"/>
                </a:cxn>
                <a:cxn ang="0">
                  <a:pos x="T2" y="T3"/>
                </a:cxn>
                <a:cxn ang="0">
                  <a:pos x="T4" y="T5"/>
                </a:cxn>
                <a:cxn ang="0">
                  <a:pos x="T6" y="T7"/>
                </a:cxn>
                <a:cxn ang="0">
                  <a:pos x="T8" y="T9"/>
                </a:cxn>
              </a:cxnLst>
              <a:rect l="0" t="0" r="r" b="b"/>
              <a:pathLst>
                <a:path w="38" h="72">
                  <a:moveTo>
                    <a:pt x="38" y="72"/>
                  </a:moveTo>
                  <a:quadBezTo>
                    <a:pt x="8" y="72"/>
                    <a:pt x="8" y="72"/>
                  </a:quadBezTo>
                  <a:cubicBezTo>
                    <a:pt x="4" y="72"/>
                    <a:pt x="0" y="68"/>
                    <a:pt x="0" y="64"/>
                  </a:cubicBezTo>
                  <a:quadBezTo>
                    <a:pt x="0" y="0"/>
                    <a:pt x="0" y="0"/>
                  </a:quadBezTo>
                  <a:quadBezTo>
                    <a:pt x="16" y="0"/>
                    <a:pt x="16" y="0"/>
                  </a:quadBez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8" name="Freeform 37"/>
            <p:cNvSpPr/>
            <p:nvPr/>
          </p:nvSpPr>
          <p:spPr>
            <a:xfrm>
              <a:off x="2708276" y="2970214"/>
              <a:ext cx="104775" cy="209550"/>
            </a:xfrm>
            <a:custGeom>
              <a:avLst/>
              <a:gdLst>
                <a:gd name="T0" fmla="*/ 66 w 66"/>
                <a:gd name="T1" fmla="*/ 132 h 132"/>
                <a:gd name="T2" fmla="*/ 0 w 66"/>
                <a:gd name="T3" fmla="*/ 132 h 132"/>
                <a:gd name="T4" fmla="*/ 0 w 66"/>
                <a:gd name="T5" fmla="*/ 0 h 132"/>
                <a:gd name="T6" fmla="*/ 19 w 66"/>
                <a:gd name="T7" fmla="*/ 0 h 132"/>
              </a:gdLst>
              <a:cxnLst>
                <a:cxn ang="0">
                  <a:pos x="T0" y="T1"/>
                </a:cxn>
                <a:cxn ang="0">
                  <a:pos x="T2" y="T3"/>
                </a:cxn>
                <a:cxn ang="0">
                  <a:pos x="T4" y="T5"/>
                </a:cxn>
                <a:cxn ang="0">
                  <a:pos x="T6" y="T7"/>
                </a:cxn>
              </a:cxnLst>
              <a:rect l="0" t="0" r="r" b="b"/>
              <a:pathLst>
                <a:path w="66" h="132">
                  <a:moveTo>
                    <a:pt x="66" y="132"/>
                  </a:moveTo>
                  <a:lnTo>
                    <a:pt x="0" y="132"/>
                  </a:lnTo>
                  <a:lnTo>
                    <a:pt x="0" y="0"/>
                  </a:lnTo>
                  <a:lnTo>
                    <a:pt x="19"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9" name="Freeform 38"/>
            <p:cNvSpPr/>
            <p:nvPr/>
          </p:nvSpPr>
          <p:spPr>
            <a:xfrm>
              <a:off x="2857501" y="2940051"/>
              <a:ext cx="60325" cy="90488"/>
            </a:xfrm>
            <a:custGeom>
              <a:avLst/>
              <a:gdLst>
                <a:gd name="T0" fmla="*/ 38 w 38"/>
                <a:gd name="T1" fmla="*/ 57 h 57"/>
                <a:gd name="T2" fmla="*/ 38 w 38"/>
                <a:gd name="T3" fmla="*/ 0 h 57"/>
                <a:gd name="T4" fmla="*/ 0 w 38"/>
                <a:gd name="T5" fmla="*/ 0 h 57"/>
              </a:gdLst>
              <a:cxnLst>
                <a:cxn ang="0">
                  <a:pos x="T0" y="T1"/>
                </a:cxn>
                <a:cxn ang="0">
                  <a:pos x="T2" y="T3"/>
                </a:cxn>
                <a:cxn ang="0">
                  <a:pos x="T4" y="T5"/>
                </a:cxn>
              </a:cxnLst>
              <a:rect l="0" t="0" r="r" b="b"/>
              <a:pathLst>
                <a:path w="38" h="57">
                  <a:moveTo>
                    <a:pt x="38" y="57"/>
                  </a:moveTo>
                  <a:lnTo>
                    <a:pt x="38" y="0"/>
                  </a:lnTo>
                  <a:lnTo>
                    <a:pt x="0"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0" name="Freeform 39"/>
            <p:cNvSpPr/>
            <p:nvPr/>
          </p:nvSpPr>
          <p:spPr>
            <a:xfrm>
              <a:off x="2738438" y="2894014"/>
              <a:ext cx="119063" cy="90488"/>
            </a:xfrm>
            <a:custGeom>
              <a:avLst/>
              <a:gdLst>
                <a:gd name="T0" fmla="*/ 24 w 32"/>
                <a:gd name="T1" fmla="*/ 8 h 24"/>
                <a:gd name="T2" fmla="*/ 16 w 32"/>
                <a:gd name="T3" fmla="*/ 0 h 24"/>
                <a:gd name="T4" fmla="*/ 8 w 32"/>
                <a:gd name="T5" fmla="*/ 8 h 24"/>
                <a:gd name="T6" fmla="*/ 0 w 32"/>
                <a:gd name="T7" fmla="*/ 8 h 24"/>
                <a:gd name="T8" fmla="*/ 0 w 32"/>
                <a:gd name="T9" fmla="*/ 24 h 24"/>
                <a:gd name="T10" fmla="*/ 32 w 32"/>
                <a:gd name="T11" fmla="*/ 24 h 24"/>
                <a:gd name="T12" fmla="*/ 32 w 32"/>
                <a:gd name="T13" fmla="*/ 8 h 24"/>
                <a:gd name="T14" fmla="*/ 24 w 32"/>
                <a:gd name="T15" fmla="*/ 8 h 2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24" y="8"/>
                  </a:moveTo>
                  <a:cubicBezTo>
                    <a:pt x="24" y="5"/>
                    <a:pt x="22" y="0"/>
                    <a:pt x="16" y="0"/>
                  </a:cubicBezTo>
                  <a:cubicBezTo>
                    <a:pt x="10" y="0"/>
                    <a:pt x="8" y="5"/>
                    <a:pt x="8" y="8"/>
                  </a:cubicBezTo>
                  <a:quadBezTo>
                    <a:pt x="0" y="8"/>
                    <a:pt x="0" y="8"/>
                  </a:quadBezTo>
                  <a:quadBezTo>
                    <a:pt x="0" y="24"/>
                    <a:pt x="0" y="24"/>
                  </a:quadBezTo>
                  <a:quadBezTo>
                    <a:pt x="32" y="24"/>
                    <a:pt x="32" y="24"/>
                  </a:quadBezTo>
                  <a:quadBezTo>
                    <a:pt x="32" y="8"/>
                    <a:pt x="32" y="8"/>
                  </a:quadBezTo>
                  <a:lnTo>
                    <a:pt x="24" y="8"/>
                  </a:lnTo>
                  <a:close/>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1" name="Freeform 40"/>
            <p:cNvSpPr/>
            <p:nvPr/>
          </p:nvSpPr>
          <p:spPr>
            <a:xfrm>
              <a:off x="2857501" y="2970214"/>
              <a:ext cx="30163" cy="60325"/>
            </a:xfrm>
            <a:custGeom>
              <a:avLst/>
              <a:gdLst>
                <a:gd name="T0" fmla="*/ 0 w 19"/>
                <a:gd name="T1" fmla="*/ 0 h 38"/>
                <a:gd name="T2" fmla="*/ 19 w 19"/>
                <a:gd name="T3" fmla="*/ 0 h 38"/>
                <a:gd name="T4" fmla="*/ 19 w 19"/>
                <a:gd name="T5" fmla="*/ 38 h 38"/>
              </a:gdLst>
              <a:cxnLst>
                <a:cxn ang="0">
                  <a:pos x="T0" y="T1"/>
                </a:cxn>
                <a:cxn ang="0">
                  <a:pos x="T2" y="T3"/>
                </a:cxn>
                <a:cxn ang="0">
                  <a:pos x="T4" y="T5"/>
                </a:cxn>
              </a:cxnLst>
              <a:rect l="0" t="0" r="r" b="b"/>
              <a:pathLst>
                <a:path w="19" h="38">
                  <a:moveTo>
                    <a:pt x="0" y="0"/>
                  </a:moveTo>
                  <a:lnTo>
                    <a:pt x="19" y="0"/>
                  </a:lnTo>
                  <a:lnTo>
                    <a:pt x="19" y="38"/>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2" name="Line 41"/>
            <p:cNvSpPr>
              <a:spLocks noChangeShapeType="1"/>
            </p:cNvSpPr>
            <p:nvPr/>
          </p:nvSpPr>
          <p:spPr>
            <a:xfrm>
              <a:off x="2752726" y="3030539"/>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3" name="Line 42"/>
            <p:cNvSpPr>
              <a:spLocks noChangeShapeType="1"/>
            </p:cNvSpPr>
            <p:nvPr/>
          </p:nvSpPr>
          <p:spPr>
            <a:xfrm>
              <a:off x="2752726" y="3060701"/>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4" name="Line 43"/>
            <p:cNvSpPr>
              <a:spLocks noChangeShapeType="1"/>
            </p:cNvSpPr>
            <p:nvPr/>
          </p:nvSpPr>
          <p:spPr>
            <a:xfrm>
              <a:off x="2752726" y="3090864"/>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5" name="Line 44"/>
            <p:cNvSpPr>
              <a:spLocks noChangeShapeType="1"/>
            </p:cNvSpPr>
            <p:nvPr/>
          </p:nvSpPr>
          <p:spPr>
            <a:xfrm>
              <a:off x="2752726" y="3121026"/>
              <a:ext cx="46038"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nvGrpSpPr>
          <p:cNvPr id="146" name="Group 145"/>
          <p:cNvGrpSpPr/>
          <p:nvPr/>
        </p:nvGrpSpPr>
        <p:grpSpPr>
          <a:xfrm rot="0">
            <a:off x="4595005" y="1802131"/>
            <a:ext cx="235289" cy="236375"/>
            <a:chOff x="9169401" y="2171701"/>
            <a:chExt cx="344487" cy="346075"/>
          </a:xfrm>
        </p:grpSpPr>
        <p:sp>
          <p:nvSpPr>
            <p:cNvPr id="147" name="Freeform 91"/>
            <p:cNvSpPr/>
            <p:nvPr/>
          </p:nvSpPr>
          <p:spPr>
            <a:xfrm>
              <a:off x="9348788" y="2352676"/>
              <a:ext cx="165100" cy="165100"/>
            </a:xfrm>
            <a:custGeom>
              <a:avLst/>
              <a:gdLst>
                <a:gd name="T0" fmla="*/ 33 w 104"/>
                <a:gd name="T1" fmla="*/ 95 h 104"/>
                <a:gd name="T2" fmla="*/ 0 w 104"/>
                <a:gd name="T3" fmla="*/ 104 h 104"/>
                <a:gd name="T4" fmla="*/ 10 w 104"/>
                <a:gd name="T5" fmla="*/ 71 h 104"/>
                <a:gd name="T6" fmla="*/ 81 w 104"/>
                <a:gd name="T7" fmla="*/ 0 h 104"/>
                <a:gd name="T8" fmla="*/ 104 w 104"/>
                <a:gd name="T9" fmla="*/ 23 h 104"/>
                <a:gd name="T10" fmla="*/ 33 w 104"/>
                <a:gd name="T11" fmla="*/ 95 h 104"/>
              </a:gdLst>
              <a:cxnLst>
                <a:cxn ang="0">
                  <a:pos x="T0" y="T1"/>
                </a:cxn>
                <a:cxn ang="0">
                  <a:pos x="T2" y="T3"/>
                </a:cxn>
                <a:cxn ang="0">
                  <a:pos x="T4" y="T5"/>
                </a:cxn>
                <a:cxn ang="0">
                  <a:pos x="T6" y="T7"/>
                </a:cxn>
                <a:cxn ang="0">
                  <a:pos x="T8" y="T9"/>
                </a:cxn>
                <a:cxn ang="0">
                  <a:pos x="T10" y="T11"/>
                </a:cxn>
              </a:cxnLst>
              <a:rect l="0" t="0" r="r" b="b"/>
              <a:pathLst>
                <a:path w="104" h="104">
                  <a:moveTo>
                    <a:pt x="33" y="95"/>
                  </a:moveTo>
                  <a:lnTo>
                    <a:pt x="0" y="104"/>
                  </a:lnTo>
                  <a:lnTo>
                    <a:pt x="10" y="71"/>
                  </a:lnTo>
                  <a:lnTo>
                    <a:pt x="81" y="0"/>
                  </a:lnTo>
                  <a:lnTo>
                    <a:pt x="104" y="23"/>
                  </a:lnTo>
                  <a:lnTo>
                    <a:pt x="33" y="95"/>
                  </a:lnTo>
                  <a:close/>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8" name="Line 92"/>
            <p:cNvSpPr>
              <a:spLocks noChangeShapeType="1"/>
            </p:cNvSpPr>
            <p:nvPr/>
          </p:nvSpPr>
          <p:spPr>
            <a:xfrm>
              <a:off x="9447213" y="2382839"/>
              <a:ext cx="36513" cy="36513"/>
            </a:xfrm>
            <a:prstGeom prst="lin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9" name="Line 93"/>
            <p:cNvSpPr>
              <a:spLocks noChangeShapeType="1"/>
            </p:cNvSpPr>
            <p:nvPr/>
          </p:nvSpPr>
          <p:spPr>
            <a:xfrm>
              <a:off x="9364663" y="2465389"/>
              <a:ext cx="36513" cy="3810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0" name="Freeform 94"/>
            <p:cNvSpPr/>
            <p:nvPr/>
          </p:nvSpPr>
          <p:spPr>
            <a:xfrm>
              <a:off x="9169401" y="2216151"/>
              <a:ext cx="142875" cy="271463"/>
            </a:xfrm>
            <a:custGeom>
              <a:avLst/>
              <a:gdLst>
                <a:gd name="T0" fmla="*/ 38 w 38"/>
                <a:gd name="T1" fmla="*/ 72 h 72"/>
                <a:gd name="T2" fmla="*/ 8 w 38"/>
                <a:gd name="T3" fmla="*/ 72 h 72"/>
                <a:gd name="T4" fmla="*/ 0 w 38"/>
                <a:gd name="T5" fmla="*/ 64 h 72"/>
                <a:gd name="T6" fmla="*/ 0 w 38"/>
                <a:gd name="T7" fmla="*/ 0 h 72"/>
                <a:gd name="T8" fmla="*/ 16 w 38"/>
                <a:gd name="T9" fmla="*/ 0 h 72"/>
              </a:gdLst>
              <a:cxnLst>
                <a:cxn ang="0">
                  <a:pos x="T0" y="T1"/>
                </a:cxn>
                <a:cxn ang="0">
                  <a:pos x="T2" y="T3"/>
                </a:cxn>
                <a:cxn ang="0">
                  <a:pos x="T4" y="T5"/>
                </a:cxn>
                <a:cxn ang="0">
                  <a:pos x="T6" y="T7"/>
                </a:cxn>
                <a:cxn ang="0">
                  <a:pos x="T8" y="T9"/>
                </a:cxn>
              </a:cxnLst>
              <a:rect l="0" t="0" r="r" b="b"/>
              <a:pathLst>
                <a:path w="38" h="72">
                  <a:moveTo>
                    <a:pt x="38" y="72"/>
                  </a:moveTo>
                  <a:quadBezTo>
                    <a:pt x="8" y="72"/>
                    <a:pt x="8" y="72"/>
                  </a:quadBezTo>
                  <a:cubicBezTo>
                    <a:pt x="4" y="72"/>
                    <a:pt x="0" y="68"/>
                    <a:pt x="0" y="64"/>
                  </a:cubicBezTo>
                  <a:quadBezTo>
                    <a:pt x="0" y="0"/>
                    <a:pt x="0" y="0"/>
                  </a:quadBezTo>
                  <a:quadBezTo>
                    <a:pt x="16" y="0"/>
                    <a:pt x="16" y="0"/>
                  </a:quadBez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1" name="Freeform 95"/>
            <p:cNvSpPr/>
            <p:nvPr/>
          </p:nvSpPr>
          <p:spPr>
            <a:xfrm>
              <a:off x="9199563" y="2246314"/>
              <a:ext cx="104775" cy="211138"/>
            </a:xfrm>
            <a:custGeom>
              <a:avLst/>
              <a:gdLst>
                <a:gd name="T0" fmla="*/ 66 w 66"/>
                <a:gd name="T1" fmla="*/ 133 h 133"/>
                <a:gd name="T2" fmla="*/ 0 w 66"/>
                <a:gd name="T3" fmla="*/ 133 h 133"/>
                <a:gd name="T4" fmla="*/ 0 w 66"/>
                <a:gd name="T5" fmla="*/ 0 h 133"/>
                <a:gd name="T6" fmla="*/ 19 w 66"/>
                <a:gd name="T7" fmla="*/ 0 h 133"/>
              </a:gdLst>
              <a:cxnLst>
                <a:cxn ang="0">
                  <a:pos x="T0" y="T1"/>
                </a:cxn>
                <a:cxn ang="0">
                  <a:pos x="T2" y="T3"/>
                </a:cxn>
                <a:cxn ang="0">
                  <a:pos x="T4" y="T5"/>
                </a:cxn>
                <a:cxn ang="0">
                  <a:pos x="T6" y="T7"/>
                </a:cxn>
              </a:cxnLst>
              <a:rect l="0" t="0" r="r" b="b"/>
              <a:pathLst>
                <a:path w="66" h="133">
                  <a:moveTo>
                    <a:pt x="66" y="133"/>
                  </a:moveTo>
                  <a:lnTo>
                    <a:pt x="0" y="133"/>
                  </a:lnTo>
                  <a:lnTo>
                    <a:pt x="0" y="0"/>
                  </a:lnTo>
                  <a:lnTo>
                    <a:pt x="19"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2" name="Freeform 96"/>
            <p:cNvSpPr/>
            <p:nvPr/>
          </p:nvSpPr>
          <p:spPr>
            <a:xfrm>
              <a:off x="9348788" y="2216151"/>
              <a:ext cx="60325" cy="98425"/>
            </a:xfrm>
            <a:custGeom>
              <a:avLst/>
              <a:gdLst>
                <a:gd name="T0" fmla="*/ 38 w 38"/>
                <a:gd name="T1" fmla="*/ 62 h 62"/>
                <a:gd name="T2" fmla="*/ 38 w 38"/>
                <a:gd name="T3" fmla="*/ 0 h 62"/>
                <a:gd name="T4" fmla="*/ 0 w 38"/>
                <a:gd name="T5" fmla="*/ 0 h 62"/>
              </a:gdLst>
              <a:cxnLst>
                <a:cxn ang="0">
                  <a:pos x="T0" y="T1"/>
                </a:cxn>
                <a:cxn ang="0">
                  <a:pos x="T2" y="T3"/>
                </a:cxn>
                <a:cxn ang="0">
                  <a:pos x="T4" y="T5"/>
                </a:cxn>
              </a:cxnLst>
              <a:rect l="0" t="0" r="r" b="b"/>
              <a:pathLst>
                <a:path w="38" h="62">
                  <a:moveTo>
                    <a:pt x="38" y="62"/>
                  </a:moveTo>
                  <a:lnTo>
                    <a:pt x="38" y="0"/>
                  </a:lnTo>
                  <a:lnTo>
                    <a:pt x="0"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3" name="Freeform 97"/>
            <p:cNvSpPr/>
            <p:nvPr/>
          </p:nvSpPr>
          <p:spPr>
            <a:xfrm>
              <a:off x="9229726" y="2171701"/>
              <a:ext cx="119063" cy="90488"/>
            </a:xfrm>
            <a:custGeom>
              <a:avLst/>
              <a:gdLst>
                <a:gd name="T0" fmla="*/ 24 w 32"/>
                <a:gd name="T1" fmla="*/ 8 h 24"/>
                <a:gd name="T2" fmla="*/ 16 w 32"/>
                <a:gd name="T3" fmla="*/ 0 h 24"/>
                <a:gd name="T4" fmla="*/ 8 w 32"/>
                <a:gd name="T5" fmla="*/ 8 h 24"/>
                <a:gd name="T6" fmla="*/ 0 w 32"/>
                <a:gd name="T7" fmla="*/ 8 h 24"/>
                <a:gd name="T8" fmla="*/ 0 w 32"/>
                <a:gd name="T9" fmla="*/ 24 h 24"/>
                <a:gd name="T10" fmla="*/ 32 w 32"/>
                <a:gd name="T11" fmla="*/ 24 h 24"/>
                <a:gd name="T12" fmla="*/ 32 w 32"/>
                <a:gd name="T13" fmla="*/ 8 h 24"/>
                <a:gd name="T14" fmla="*/ 24 w 32"/>
                <a:gd name="T15" fmla="*/ 8 h 2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24" y="8"/>
                  </a:moveTo>
                  <a:cubicBezTo>
                    <a:pt x="24" y="5"/>
                    <a:pt x="22" y="0"/>
                    <a:pt x="16" y="0"/>
                  </a:cubicBezTo>
                  <a:cubicBezTo>
                    <a:pt x="10" y="0"/>
                    <a:pt x="8" y="5"/>
                    <a:pt x="8" y="8"/>
                  </a:cubicBezTo>
                  <a:quadBezTo>
                    <a:pt x="0" y="8"/>
                    <a:pt x="0" y="8"/>
                  </a:quadBezTo>
                  <a:quadBezTo>
                    <a:pt x="0" y="24"/>
                    <a:pt x="0" y="24"/>
                  </a:quadBezTo>
                  <a:quadBezTo>
                    <a:pt x="32" y="24"/>
                    <a:pt x="32" y="24"/>
                  </a:quadBezTo>
                  <a:quadBezTo>
                    <a:pt x="32" y="8"/>
                    <a:pt x="32" y="8"/>
                  </a:quadBezTo>
                  <a:lnTo>
                    <a:pt x="24" y="8"/>
                  </a:lnTo>
                  <a:close/>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4" name="Freeform 98"/>
            <p:cNvSpPr/>
            <p:nvPr/>
          </p:nvSpPr>
          <p:spPr>
            <a:xfrm>
              <a:off x="9348788" y="2246314"/>
              <a:ext cx="30163" cy="68263"/>
            </a:xfrm>
            <a:custGeom>
              <a:avLst/>
              <a:gdLst>
                <a:gd name="T0" fmla="*/ 0 w 19"/>
                <a:gd name="T1" fmla="*/ 0 h 43"/>
                <a:gd name="T2" fmla="*/ 19 w 19"/>
                <a:gd name="T3" fmla="*/ 0 h 43"/>
                <a:gd name="T4" fmla="*/ 19 w 19"/>
                <a:gd name="T5" fmla="*/ 43 h 43"/>
              </a:gdLst>
              <a:cxnLst>
                <a:cxn ang="0">
                  <a:pos x="T0" y="T1"/>
                </a:cxn>
                <a:cxn ang="0">
                  <a:pos x="T2" y="T3"/>
                </a:cxn>
                <a:cxn ang="0">
                  <a:pos x="T4" y="T5"/>
                </a:cxn>
              </a:cxnLst>
              <a:rect l="0" t="0" r="r" b="b"/>
              <a:pathLst>
                <a:path w="19" h="43">
                  <a:moveTo>
                    <a:pt x="0" y="0"/>
                  </a:moveTo>
                  <a:lnTo>
                    <a:pt x="19" y="0"/>
                  </a:lnTo>
                  <a:lnTo>
                    <a:pt x="19" y="43"/>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5" name="Line 99"/>
            <p:cNvSpPr>
              <a:spLocks noChangeShapeType="1"/>
            </p:cNvSpPr>
            <p:nvPr/>
          </p:nvSpPr>
          <p:spPr>
            <a:xfrm>
              <a:off x="9244013" y="2306639"/>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6" name="Line 100"/>
            <p:cNvSpPr>
              <a:spLocks noChangeShapeType="1"/>
            </p:cNvSpPr>
            <p:nvPr/>
          </p:nvSpPr>
          <p:spPr>
            <a:xfrm>
              <a:off x="9244013" y="2336801"/>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7" name="Line 101"/>
            <p:cNvSpPr>
              <a:spLocks noChangeShapeType="1"/>
            </p:cNvSpPr>
            <p:nvPr/>
          </p:nvSpPr>
          <p:spPr>
            <a:xfrm>
              <a:off x="9244013" y="2366964"/>
              <a:ext cx="74613"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8" name="Line 102"/>
            <p:cNvSpPr>
              <a:spLocks noChangeShapeType="1"/>
            </p:cNvSpPr>
            <p:nvPr/>
          </p:nvSpPr>
          <p:spPr>
            <a:xfrm>
              <a:off x="9244013" y="2397126"/>
              <a:ext cx="44450"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nvGrpSpPr>
          <p:cNvPr id="159" name="Group 158"/>
          <p:cNvGrpSpPr/>
          <p:nvPr/>
        </p:nvGrpSpPr>
        <p:grpSpPr>
          <a:xfrm rot="0">
            <a:off x="658700" y="1802131"/>
            <a:ext cx="230953" cy="236375"/>
            <a:chOff x="3398838" y="3617914"/>
            <a:chExt cx="338138" cy="346075"/>
          </a:xfrm>
        </p:grpSpPr>
        <p:sp>
          <p:nvSpPr>
            <p:cNvPr id="160" name="Freeform 103"/>
            <p:cNvSpPr/>
            <p:nvPr/>
          </p:nvSpPr>
          <p:spPr>
            <a:xfrm>
              <a:off x="3398838" y="3662364"/>
              <a:ext cx="187325" cy="271463"/>
            </a:xfrm>
            <a:custGeom>
              <a:avLst/>
              <a:gdLst>
                <a:gd name="T0" fmla="*/ 50 w 50"/>
                <a:gd name="T1" fmla="*/ 72 h 72"/>
                <a:gd name="T2" fmla="*/ 8 w 50"/>
                <a:gd name="T3" fmla="*/ 72 h 72"/>
                <a:gd name="T4" fmla="*/ 0 w 50"/>
                <a:gd name="T5" fmla="*/ 64 h 72"/>
                <a:gd name="T6" fmla="*/ 0 w 50"/>
                <a:gd name="T7" fmla="*/ 0 h 72"/>
                <a:gd name="T8" fmla="*/ 16 w 50"/>
                <a:gd name="T9" fmla="*/ 0 h 72"/>
              </a:gdLst>
              <a:cxnLst>
                <a:cxn ang="0">
                  <a:pos x="T0" y="T1"/>
                </a:cxn>
                <a:cxn ang="0">
                  <a:pos x="T2" y="T3"/>
                </a:cxn>
                <a:cxn ang="0">
                  <a:pos x="T4" y="T5"/>
                </a:cxn>
                <a:cxn ang="0">
                  <a:pos x="T6" y="T7"/>
                </a:cxn>
                <a:cxn ang="0">
                  <a:pos x="T8" y="T9"/>
                </a:cxn>
              </a:cxnLst>
              <a:rect l="0" t="0" r="r" b="b"/>
              <a:pathLst>
                <a:path w="50" h="72">
                  <a:moveTo>
                    <a:pt x="50" y="72"/>
                  </a:moveTo>
                  <a:quadBezTo>
                    <a:pt x="8" y="72"/>
                    <a:pt x="8" y="72"/>
                  </a:quadBezTo>
                  <a:cubicBezTo>
                    <a:pt x="4" y="72"/>
                    <a:pt x="0" y="68"/>
                    <a:pt x="0" y="64"/>
                  </a:cubicBezTo>
                  <a:quadBezTo>
                    <a:pt x="0" y="0"/>
                    <a:pt x="0" y="0"/>
                  </a:quadBezTo>
                  <a:quadBezTo>
                    <a:pt x="16" y="0"/>
                    <a:pt x="16" y="0"/>
                  </a:quadBez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1" name="Freeform 104"/>
            <p:cNvSpPr/>
            <p:nvPr/>
          </p:nvSpPr>
          <p:spPr>
            <a:xfrm>
              <a:off x="3429001" y="3692526"/>
              <a:ext cx="134938" cy="211138"/>
            </a:xfrm>
            <a:custGeom>
              <a:avLst/>
              <a:gdLst>
                <a:gd name="T0" fmla="*/ 85 w 85"/>
                <a:gd name="T1" fmla="*/ 133 h 133"/>
                <a:gd name="T2" fmla="*/ 0 w 85"/>
                <a:gd name="T3" fmla="*/ 133 h 133"/>
                <a:gd name="T4" fmla="*/ 0 w 85"/>
                <a:gd name="T5" fmla="*/ 0 h 133"/>
                <a:gd name="T6" fmla="*/ 19 w 85"/>
                <a:gd name="T7" fmla="*/ 0 h 133"/>
              </a:gdLst>
              <a:cxnLst>
                <a:cxn ang="0">
                  <a:pos x="T0" y="T1"/>
                </a:cxn>
                <a:cxn ang="0">
                  <a:pos x="T2" y="T3"/>
                </a:cxn>
                <a:cxn ang="0">
                  <a:pos x="T4" y="T5"/>
                </a:cxn>
                <a:cxn ang="0">
                  <a:pos x="T6" y="T7"/>
                </a:cxn>
              </a:cxnLst>
              <a:rect l="0" t="0" r="r" b="b"/>
              <a:pathLst>
                <a:path w="85" h="133">
                  <a:moveTo>
                    <a:pt x="85" y="133"/>
                  </a:moveTo>
                  <a:lnTo>
                    <a:pt x="0" y="133"/>
                  </a:lnTo>
                  <a:lnTo>
                    <a:pt x="0" y="0"/>
                  </a:lnTo>
                  <a:lnTo>
                    <a:pt x="19"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2" name="Freeform 105"/>
            <p:cNvSpPr/>
            <p:nvPr/>
          </p:nvSpPr>
          <p:spPr>
            <a:xfrm>
              <a:off x="3579813" y="3662364"/>
              <a:ext cx="60325" cy="120650"/>
            </a:xfrm>
            <a:custGeom>
              <a:avLst/>
              <a:gdLst>
                <a:gd name="T0" fmla="*/ 38 w 38"/>
                <a:gd name="T1" fmla="*/ 76 h 76"/>
                <a:gd name="T2" fmla="*/ 38 w 38"/>
                <a:gd name="T3" fmla="*/ 0 h 76"/>
                <a:gd name="T4" fmla="*/ 0 w 38"/>
                <a:gd name="T5" fmla="*/ 0 h 76"/>
              </a:gdLst>
              <a:cxnLst>
                <a:cxn ang="0">
                  <a:pos x="T0" y="T1"/>
                </a:cxn>
                <a:cxn ang="0">
                  <a:pos x="T2" y="T3"/>
                </a:cxn>
                <a:cxn ang="0">
                  <a:pos x="T4" y="T5"/>
                </a:cxn>
              </a:cxnLst>
              <a:rect l="0" t="0" r="r" b="b"/>
              <a:pathLst>
                <a:path w="38" h="76">
                  <a:moveTo>
                    <a:pt x="38" y="76"/>
                  </a:moveTo>
                  <a:lnTo>
                    <a:pt x="38" y="0"/>
                  </a:lnTo>
                  <a:lnTo>
                    <a:pt x="0" y="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3" name="Freeform 106"/>
            <p:cNvSpPr/>
            <p:nvPr/>
          </p:nvSpPr>
          <p:spPr>
            <a:xfrm>
              <a:off x="3459163" y="3617914"/>
              <a:ext cx="120650" cy="90488"/>
            </a:xfrm>
            <a:custGeom>
              <a:avLst/>
              <a:gdLst>
                <a:gd name="T0" fmla="*/ 24 w 32"/>
                <a:gd name="T1" fmla="*/ 8 h 24"/>
                <a:gd name="T2" fmla="*/ 16 w 32"/>
                <a:gd name="T3" fmla="*/ 0 h 24"/>
                <a:gd name="T4" fmla="*/ 8 w 32"/>
                <a:gd name="T5" fmla="*/ 8 h 24"/>
                <a:gd name="T6" fmla="*/ 0 w 32"/>
                <a:gd name="T7" fmla="*/ 8 h 24"/>
                <a:gd name="T8" fmla="*/ 0 w 32"/>
                <a:gd name="T9" fmla="*/ 24 h 24"/>
                <a:gd name="T10" fmla="*/ 32 w 32"/>
                <a:gd name="T11" fmla="*/ 24 h 24"/>
                <a:gd name="T12" fmla="*/ 32 w 32"/>
                <a:gd name="T13" fmla="*/ 8 h 24"/>
                <a:gd name="T14" fmla="*/ 24 w 32"/>
                <a:gd name="T15" fmla="*/ 8 h 2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
                  <a:moveTo>
                    <a:pt x="24" y="8"/>
                  </a:moveTo>
                  <a:cubicBezTo>
                    <a:pt x="24" y="5"/>
                    <a:pt x="22" y="0"/>
                    <a:pt x="16" y="0"/>
                  </a:cubicBezTo>
                  <a:cubicBezTo>
                    <a:pt x="10" y="0"/>
                    <a:pt x="8" y="5"/>
                    <a:pt x="8" y="8"/>
                  </a:cubicBezTo>
                  <a:quadBezTo>
                    <a:pt x="0" y="8"/>
                    <a:pt x="0" y="8"/>
                  </a:quadBezTo>
                  <a:quadBezTo>
                    <a:pt x="0" y="24"/>
                    <a:pt x="0" y="24"/>
                  </a:quadBezTo>
                  <a:quadBezTo>
                    <a:pt x="32" y="24"/>
                    <a:pt x="32" y="24"/>
                  </a:quadBezTo>
                  <a:quadBezTo>
                    <a:pt x="32" y="8"/>
                    <a:pt x="32" y="8"/>
                  </a:quadBezTo>
                  <a:lnTo>
                    <a:pt x="24" y="8"/>
                  </a:lnTo>
                  <a:close/>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4" name="Freeform 107"/>
            <p:cNvSpPr/>
            <p:nvPr/>
          </p:nvSpPr>
          <p:spPr>
            <a:xfrm>
              <a:off x="3579813" y="3692526"/>
              <a:ext cx="30163" cy="98425"/>
            </a:xfrm>
            <a:custGeom>
              <a:avLst/>
              <a:gdLst>
                <a:gd name="T0" fmla="*/ 0 w 19"/>
                <a:gd name="T1" fmla="*/ 0 h 62"/>
                <a:gd name="T2" fmla="*/ 19 w 19"/>
                <a:gd name="T3" fmla="*/ 0 h 62"/>
                <a:gd name="T4" fmla="*/ 19 w 19"/>
                <a:gd name="T5" fmla="*/ 62 h 62"/>
              </a:gdLst>
              <a:cxnLst>
                <a:cxn ang="0">
                  <a:pos x="T0" y="T1"/>
                </a:cxn>
                <a:cxn ang="0">
                  <a:pos x="T2" y="T3"/>
                </a:cxn>
                <a:cxn ang="0">
                  <a:pos x="T4" y="T5"/>
                </a:cxn>
              </a:cxnLst>
              <a:rect l="0" t="0" r="r" b="b"/>
              <a:pathLst>
                <a:path w="19" h="62">
                  <a:moveTo>
                    <a:pt x="0" y="0"/>
                  </a:moveTo>
                  <a:lnTo>
                    <a:pt x="19" y="0"/>
                  </a:lnTo>
                  <a:lnTo>
                    <a:pt x="19" y="62"/>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5" name="Line 108"/>
            <p:cNvSpPr>
              <a:spLocks noChangeShapeType="1"/>
            </p:cNvSpPr>
            <p:nvPr/>
          </p:nvSpPr>
          <p:spPr>
            <a:xfrm>
              <a:off x="3473451" y="3752851"/>
              <a:ext cx="76200"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6" name="Line 109"/>
            <p:cNvSpPr>
              <a:spLocks noChangeShapeType="1"/>
            </p:cNvSpPr>
            <p:nvPr/>
          </p:nvSpPr>
          <p:spPr>
            <a:xfrm>
              <a:off x="3473451" y="3783014"/>
              <a:ext cx="76200"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7" name="Line 110"/>
            <p:cNvSpPr>
              <a:spLocks noChangeShapeType="1"/>
            </p:cNvSpPr>
            <p:nvPr/>
          </p:nvSpPr>
          <p:spPr>
            <a:xfrm>
              <a:off x="3473451" y="3813176"/>
              <a:ext cx="76200"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8" name="Line 111"/>
            <p:cNvSpPr>
              <a:spLocks noChangeShapeType="1"/>
            </p:cNvSpPr>
            <p:nvPr/>
          </p:nvSpPr>
          <p:spPr>
            <a:xfrm>
              <a:off x="3473451" y="3843339"/>
              <a:ext cx="46038" cy="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9" name="Oval 112"/>
            <p:cNvSpPr>
              <a:spLocks noChangeArrowheads="1"/>
            </p:cNvSpPr>
            <p:nvPr/>
          </p:nvSpPr>
          <p:spPr>
            <a:xfrm>
              <a:off x="3586163" y="3813176"/>
              <a:ext cx="112713" cy="112713"/>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0" name="Line 113"/>
            <p:cNvSpPr>
              <a:spLocks noChangeShapeType="1"/>
            </p:cNvSpPr>
            <p:nvPr/>
          </p:nvSpPr>
          <p:spPr>
            <a:xfrm>
              <a:off x="3684588" y="3911601"/>
              <a:ext cx="52388" cy="52388"/>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171" name="Rectangle 188"/>
          <p:cNvSpPr/>
          <p:nvPr/>
        </p:nvSpPr>
        <p:spPr>
          <a:xfrm>
            <a:off x="514456" y="6167157"/>
            <a:ext cx="3286609" cy="26078"/>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
        <p:nvSpPr>
          <p:cNvPr id="172" name="Rectangle 188"/>
          <p:cNvSpPr/>
          <p:nvPr/>
        </p:nvSpPr>
        <p:spPr>
          <a:xfrm>
            <a:off x="4452695" y="6170728"/>
            <a:ext cx="3286609" cy="26078"/>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
        <p:nvSpPr>
          <p:cNvPr id="173" name="Rectangle 188"/>
          <p:cNvSpPr/>
          <p:nvPr/>
        </p:nvSpPr>
        <p:spPr>
          <a:xfrm>
            <a:off x="8386075" y="6190571"/>
            <a:ext cx="3286609" cy="26078"/>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9" name="Picture 8" descr="Two people sketching together"/>
          <p:cNvPicPr>
            <a:picLocks noChangeAspect="1"/>
          </p:cNvPicPr>
          <p:nvPr/>
        </p:nvPicPr>
        <p:blipFill rotWithShape="1">
          <a:blip r:embed="rId2"/>
          <a:srcRect t="15540" r="1240" b="50880"/>
          <a:stretch>
            <a:fillRect/>
          </a:stretch>
        </p:blipFill>
        <p:spPr>
          <a:xfrm>
            <a:off x="0" y="0"/>
            <a:ext cx="12192000" cy="2762806"/>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4</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1" y="0"/>
            <a:ext cx="12191999" cy="2773902"/>
          </a:xfrm>
          <a:prstGeom prst="rect">
            <a:avLst/>
          </a:prstGeom>
          <a:gradFill>
            <a:gsLst>
              <a:gs pos="21000">
                <a:srgbClr val="242424">
                  <a:alpha val="98000"/>
                </a:srgbClr>
              </a:gs>
              <a:gs pos="0">
                <a:schemeClr val="tx1"/>
              </a:gs>
              <a:gs pos="100000">
                <a:schemeClr val="tx1">
                  <a:lumMod val="75000"/>
                  <a:lumOff val="25000"/>
                  <a:alpha val="15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 name="Title 1"/>
          <p:cNvSpPr txBox="1"/>
          <p:nvPr/>
        </p:nvSpPr>
        <p:spPr>
          <a:xfrm>
            <a:off x="381000" y="4310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solidFill>
                  <a:schemeClr val="bg1"/>
                </a:solidFill>
                <a:latin typeface="+mj-ea"/>
              </a:rPr>
              <a:t>2.</a:t>
            </a:r>
            <a:r>
              <a:rPr lang="ko-KR" altLang="en-US" b="1">
                <a:solidFill>
                  <a:schemeClr val="bg1"/>
                </a:solidFill>
              </a:rPr>
              <a:t>사용 스택</a:t>
            </a:r>
            <a:endParaRPr lang="en-US" b="1">
              <a:solidFill>
                <a:schemeClr val="bg1"/>
              </a:solidFill>
            </a:endParaRPr>
          </a:p>
        </p:txBody>
      </p:sp>
      <p:sp>
        <p:nvSpPr>
          <p:cNvPr id="75" name="Rectangle 74"/>
          <p:cNvSpPr/>
          <p:nvPr/>
        </p:nvSpPr>
        <p:spPr>
          <a:xfrm>
            <a:off x="381000" y="17436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endParaRPr lang="en-US" sz="1400"/>
          </a:p>
        </p:txBody>
      </p:sp>
      <p:sp>
        <p:nvSpPr>
          <p:cNvPr id="76" name="Oval 75"/>
          <p:cNvSpPr/>
          <p:nvPr/>
        </p:nvSpPr>
        <p:spPr>
          <a:xfrm>
            <a:off x="1846468" y="14097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91" name="Rectangle 90"/>
          <p:cNvSpPr/>
          <p:nvPr/>
        </p:nvSpPr>
        <p:spPr>
          <a:xfrm>
            <a:off x="553072" y="2080580"/>
            <a:ext cx="3215260" cy="307777"/>
          </a:xfrm>
          <a:prstGeom prst="rect">
            <a:avLst/>
          </a:prstGeom>
        </p:spPr>
        <p:txBody>
          <a:bodyPr wrap="square" lIns="0" tIns="0" rIns="0" bIns="0" anchor="t" anchorCtr="0">
            <a:spAutoFit/>
          </a:bodyPr>
          <a:lstStyle/>
          <a:p>
            <a:pPr lvl="0" algn="ctr">
              <a:defRPr/>
            </a:pPr>
            <a:r>
              <a:rPr lang="en-US" sz="2000" b="1">
                <a:solidFill>
                  <a:srgbClr val="0062ff"/>
                </a:solidFill>
                <a:latin typeface="+mj-lt"/>
                <a:cs typeface="Segoe UI"/>
              </a:rPr>
              <a:t>Python</a:t>
            </a:r>
            <a:endParaRPr lang="en-US" sz="2000" b="1" i="1">
              <a:solidFill>
                <a:srgbClr val="0062ff"/>
              </a:solidFill>
              <a:latin typeface="+mj-lt"/>
              <a:cs typeface="Segoe UI"/>
            </a:endParaRPr>
          </a:p>
        </p:txBody>
      </p:sp>
      <p:cxnSp>
        <p:nvCxnSpPr>
          <p:cNvPr id="92" name="Straight Connector 91"/>
          <p:cNvCxnSpPr/>
          <p:nvPr/>
        </p:nvCxnSpPr>
        <p:spPr>
          <a:xfrm>
            <a:off x="558702" y="25174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rot="0">
            <a:off x="2013194" y="1575746"/>
            <a:ext cx="295017" cy="296377"/>
            <a:chOff x="9169400" y="3255963"/>
            <a:chExt cx="344488" cy="346075"/>
          </a:xfrm>
        </p:grpSpPr>
        <p:sp>
          <p:nvSpPr>
            <p:cNvPr id="116" name="Freeform 115"/>
            <p:cNvSpPr/>
            <p:nvPr/>
          </p:nvSpPr>
          <p:spPr>
            <a:xfrm>
              <a:off x="9169400" y="3255963"/>
              <a:ext cx="344488" cy="346075"/>
            </a:xfrm>
            <a:custGeom>
              <a:avLst/>
              <a:gdLst>
                <a:gd name="T0" fmla="*/ 64 w 92"/>
                <a:gd name="T1" fmla="*/ 17 h 92"/>
                <a:gd name="T2" fmla="*/ 52 w 92"/>
                <a:gd name="T3" fmla="*/ 13 h 92"/>
                <a:gd name="T4" fmla="*/ 52 w 92"/>
                <a:gd name="T5" fmla="*/ 0 h 92"/>
                <a:gd name="T6" fmla="*/ 40 w 92"/>
                <a:gd name="T7" fmla="*/ 0 h 92"/>
                <a:gd name="T8" fmla="*/ 40 w 92"/>
                <a:gd name="T9" fmla="*/ 13 h 92"/>
                <a:gd name="T10" fmla="*/ 28 w 92"/>
                <a:gd name="T11" fmla="*/ 17 h 92"/>
                <a:gd name="T12" fmla="*/ 19 w 92"/>
                <a:gd name="T13" fmla="*/ 8 h 92"/>
                <a:gd name="T14" fmla="*/ 8 w 92"/>
                <a:gd name="T15" fmla="*/ 19 h 92"/>
                <a:gd name="T16" fmla="*/ 17 w 92"/>
                <a:gd name="T17" fmla="*/ 28 h 92"/>
                <a:gd name="T18" fmla="*/ 13 w 92"/>
                <a:gd name="T19" fmla="*/ 40 h 92"/>
                <a:gd name="T20" fmla="*/ 0 w 92"/>
                <a:gd name="T21" fmla="*/ 40 h 92"/>
                <a:gd name="T22" fmla="*/ 0 w 92"/>
                <a:gd name="T23" fmla="*/ 52 h 92"/>
                <a:gd name="T24" fmla="*/ 13 w 92"/>
                <a:gd name="T25" fmla="*/ 52 h 92"/>
                <a:gd name="T26" fmla="*/ 17 w 92"/>
                <a:gd name="T27" fmla="*/ 64 h 92"/>
                <a:gd name="T28" fmla="*/ 8 w 92"/>
                <a:gd name="T29" fmla="*/ 73 h 92"/>
                <a:gd name="T30" fmla="*/ 19 w 92"/>
                <a:gd name="T31" fmla="*/ 84 h 92"/>
                <a:gd name="T32" fmla="*/ 28 w 92"/>
                <a:gd name="T33" fmla="*/ 75 h 92"/>
                <a:gd name="T34" fmla="*/ 40 w 92"/>
                <a:gd name="T35" fmla="*/ 79 h 92"/>
                <a:gd name="T36" fmla="*/ 40 w 92"/>
                <a:gd name="T37" fmla="*/ 92 h 92"/>
                <a:gd name="T38" fmla="*/ 52 w 92"/>
                <a:gd name="T39" fmla="*/ 92 h 92"/>
                <a:gd name="T40" fmla="*/ 52 w 92"/>
                <a:gd name="T41" fmla="*/ 79 h 92"/>
                <a:gd name="T42" fmla="*/ 64 w 92"/>
                <a:gd name="T43" fmla="*/ 75 h 92"/>
                <a:gd name="T44" fmla="*/ 73 w 92"/>
                <a:gd name="T45" fmla="*/ 84 h 92"/>
                <a:gd name="T46" fmla="*/ 84 w 92"/>
                <a:gd name="T47" fmla="*/ 73 h 92"/>
                <a:gd name="T48" fmla="*/ 75 w 92"/>
                <a:gd name="T49" fmla="*/ 64 h 92"/>
                <a:gd name="T50" fmla="*/ 79 w 92"/>
                <a:gd name="T51" fmla="*/ 52 h 92"/>
                <a:gd name="T52" fmla="*/ 92 w 92"/>
                <a:gd name="T53" fmla="*/ 52 h 92"/>
                <a:gd name="T54" fmla="*/ 92 w 92"/>
                <a:gd name="T55" fmla="*/ 40 h 92"/>
                <a:gd name="T56" fmla="*/ 79 w 92"/>
                <a:gd name="T57" fmla="*/ 40 h 92"/>
                <a:gd name="T58" fmla="*/ 77 w 92"/>
                <a:gd name="T59" fmla="*/ 33 h 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92">
                  <a:moveTo>
                    <a:pt x="64" y="17"/>
                  </a:moveTo>
                  <a:cubicBezTo>
                    <a:pt x="61" y="15"/>
                    <a:pt x="55" y="14"/>
                    <a:pt x="52" y="13"/>
                  </a:cubicBezTo>
                  <a:quadBezTo>
                    <a:pt x="52" y="0"/>
                    <a:pt x="52" y="0"/>
                  </a:quadBezTo>
                  <a:quadBezTo>
                    <a:pt x="40" y="0"/>
                    <a:pt x="40" y="0"/>
                  </a:quadBezTo>
                  <a:quadBezTo>
                    <a:pt x="40" y="13"/>
                    <a:pt x="40" y="13"/>
                  </a:quadBezTo>
                  <a:cubicBezTo>
                    <a:pt x="37" y="14"/>
                    <a:pt x="31" y="15"/>
                    <a:pt x="28" y="17"/>
                  </a:cubicBezTo>
                  <a:quadBezTo>
                    <a:pt x="19" y="8"/>
                    <a:pt x="19" y="8"/>
                  </a:quadBezTo>
                  <a:quadBezTo>
                    <a:pt x="8" y="19"/>
                    <a:pt x="8" y="19"/>
                  </a:quadBezTo>
                  <a:quadBezTo>
                    <a:pt x="17" y="28"/>
                    <a:pt x="17" y="28"/>
                  </a:quadBezTo>
                  <a:cubicBezTo>
                    <a:pt x="15" y="31"/>
                    <a:pt x="14" y="37"/>
                    <a:pt x="13" y="40"/>
                  </a:cubicBezTo>
                  <a:quadBezTo>
                    <a:pt x="0" y="40"/>
                    <a:pt x="0" y="40"/>
                  </a:quadBezTo>
                  <a:quadBezTo>
                    <a:pt x="0" y="52"/>
                    <a:pt x="0" y="52"/>
                  </a:quadBezTo>
                  <a:quadBezTo>
                    <a:pt x="13" y="52"/>
                    <a:pt x="13" y="52"/>
                  </a:quadBezTo>
                  <a:cubicBezTo>
                    <a:pt x="14" y="55"/>
                    <a:pt x="15" y="61"/>
                    <a:pt x="17" y="64"/>
                  </a:cubicBezTo>
                  <a:quadBezTo>
                    <a:pt x="8" y="73"/>
                    <a:pt x="8" y="73"/>
                  </a:quadBezTo>
                  <a:quadBezTo>
                    <a:pt x="19" y="84"/>
                    <a:pt x="19" y="84"/>
                  </a:quadBezTo>
                  <a:quadBezTo>
                    <a:pt x="28" y="75"/>
                    <a:pt x="28" y="75"/>
                  </a:quadBezTo>
                  <a:cubicBezTo>
                    <a:pt x="31" y="77"/>
                    <a:pt x="37" y="78"/>
                    <a:pt x="40" y="79"/>
                  </a:cubicBezTo>
                  <a:quadBezTo>
                    <a:pt x="40" y="92"/>
                    <a:pt x="40" y="92"/>
                  </a:quadBezTo>
                  <a:quadBezTo>
                    <a:pt x="52" y="92"/>
                    <a:pt x="52" y="92"/>
                  </a:quadBezTo>
                  <a:quadBezTo>
                    <a:pt x="52" y="79"/>
                    <a:pt x="52" y="79"/>
                  </a:quadBezTo>
                  <a:cubicBezTo>
                    <a:pt x="55" y="78"/>
                    <a:pt x="61" y="77"/>
                    <a:pt x="64" y="75"/>
                  </a:cubicBezTo>
                  <a:quadBezTo>
                    <a:pt x="73" y="84"/>
                    <a:pt x="73" y="84"/>
                  </a:quadBezTo>
                  <a:quadBezTo>
                    <a:pt x="84" y="73"/>
                    <a:pt x="84" y="73"/>
                  </a:quadBezTo>
                  <a:quadBezTo>
                    <a:pt x="75" y="64"/>
                    <a:pt x="75" y="64"/>
                  </a:quadBezTo>
                  <a:cubicBezTo>
                    <a:pt x="77" y="61"/>
                    <a:pt x="78" y="55"/>
                    <a:pt x="79" y="52"/>
                  </a:cubicBezTo>
                  <a:quadBezTo>
                    <a:pt x="92" y="52"/>
                    <a:pt x="92" y="52"/>
                  </a:quadBezTo>
                  <a:quadBezTo>
                    <a:pt x="92" y="40"/>
                    <a:pt x="92" y="40"/>
                  </a:quadBezTo>
                  <a:quadBezTo>
                    <a:pt x="79" y="40"/>
                    <a:pt x="79" y="40"/>
                  </a:quadBezTo>
                  <a:cubicBezTo>
                    <a:pt x="79" y="38"/>
                    <a:pt x="78" y="35"/>
                    <a:pt x="77" y="33"/>
                  </a:cubicBez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17" name="Freeform 116"/>
            <p:cNvSpPr/>
            <p:nvPr/>
          </p:nvSpPr>
          <p:spPr>
            <a:xfrm>
              <a:off x="9277350" y="3255963"/>
              <a:ext cx="236538" cy="211138"/>
            </a:xfrm>
            <a:custGeom>
              <a:avLst/>
              <a:gdLst>
                <a:gd name="T0" fmla="*/ 149 w 149"/>
                <a:gd name="T1" fmla="*/ 0 h 133"/>
                <a:gd name="T2" fmla="*/ 43 w 149"/>
                <a:gd name="T3" fmla="*/ 133 h 133"/>
                <a:gd name="T4" fmla="*/ 0 w 149"/>
                <a:gd name="T5" fmla="*/ 90 h 133"/>
              </a:gdLst>
              <a:cxnLst>
                <a:cxn ang="0">
                  <a:pos x="T0" y="T1"/>
                </a:cxn>
                <a:cxn ang="0">
                  <a:pos x="T2" y="T3"/>
                </a:cxn>
                <a:cxn ang="0">
                  <a:pos x="T4" y="T5"/>
                </a:cxn>
              </a:cxnLst>
              <a:rect l="0" t="0" r="r" b="b"/>
              <a:pathLst>
                <a:path w="149" h="133">
                  <a:moveTo>
                    <a:pt x="149" y="0"/>
                  </a:moveTo>
                  <a:lnTo>
                    <a:pt x="43" y="133"/>
                  </a:lnTo>
                  <a:lnTo>
                    <a:pt x="0" y="9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118" name="Rectangle 117"/>
          <p:cNvSpPr/>
          <p:nvPr/>
        </p:nvSpPr>
        <p:spPr>
          <a:xfrm>
            <a:off x="4278745" y="17436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r>
              <a:rPr lang="ko-KR" altLang="en-US" sz="2200">
                <a:solidFill>
                  <a:schemeClr val="tx1">
                    <a:lumMod val="75000"/>
                    <a:lumOff val="25000"/>
                  </a:schemeClr>
                </a:solidFill>
                <a:latin typeface="맑은 고딕"/>
                <a:cs typeface="Segoe UI"/>
              </a:rPr>
              <a:t>증강 현실</a:t>
            </a:r>
            <a:endParaRPr lang="en-US" sz="2200">
              <a:solidFill>
                <a:schemeClr val="tx1">
                  <a:lumMod val="75000"/>
                  <a:lumOff val="25000"/>
                </a:schemeClr>
              </a:solidFill>
              <a:latin typeface="맑은 고딕"/>
              <a:ea typeface="맑은 고딕"/>
              <a:cs typeface="Segoe UI"/>
            </a:endParaRPr>
          </a:p>
          <a:p>
            <a:pPr lvl="0" algn="ctr">
              <a:defRPr/>
            </a:pPr>
            <a:r>
              <a:rPr lang="en-US" altLang="ko-KR" sz="2200">
                <a:solidFill>
                  <a:schemeClr val="tx1">
                    <a:lumMod val="75000"/>
                    <a:lumOff val="25000"/>
                  </a:schemeClr>
                </a:solidFill>
                <a:latin typeface="맑은 고딕"/>
                <a:ea typeface="맑은 고딕"/>
                <a:cs typeface="Segoe UI"/>
              </a:rPr>
              <a:t>SDK</a:t>
            </a:r>
            <a:r>
              <a:rPr lang="en-US" sz="2200">
                <a:solidFill>
                  <a:schemeClr val="tx1">
                    <a:lumMod val="75000"/>
                    <a:lumOff val="25000"/>
                  </a:schemeClr>
                </a:solidFill>
                <a:latin typeface="맑은 고딕"/>
                <a:ea typeface="맑은 고딕"/>
                <a:cs typeface="Segoe UI"/>
              </a:rPr>
              <a:t> </a:t>
            </a:r>
            <a:endParaRPr lang="en-US" sz="2200">
              <a:solidFill>
                <a:schemeClr val="tx1">
                  <a:lumMod val="75000"/>
                  <a:lumOff val="25000"/>
                </a:schemeClr>
              </a:solidFill>
              <a:latin typeface="맑은 고딕"/>
              <a:ea typeface="맑은 고딕"/>
              <a:cs typeface="Segoe UI"/>
            </a:endParaRPr>
          </a:p>
        </p:txBody>
      </p:sp>
      <p:sp>
        <p:nvSpPr>
          <p:cNvPr id="119" name="Oval 118"/>
          <p:cNvSpPr/>
          <p:nvPr/>
        </p:nvSpPr>
        <p:spPr>
          <a:xfrm>
            <a:off x="5744213" y="14097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20" name="Rectangle 119"/>
          <p:cNvSpPr/>
          <p:nvPr/>
        </p:nvSpPr>
        <p:spPr>
          <a:xfrm>
            <a:off x="4450817" y="2080580"/>
            <a:ext cx="3215260" cy="307777"/>
          </a:xfrm>
          <a:prstGeom prst="rect">
            <a:avLst/>
          </a:prstGeom>
        </p:spPr>
        <p:txBody>
          <a:bodyPr wrap="square" lIns="0" tIns="0" rIns="0" bIns="0" anchor="t" anchorCtr="0">
            <a:spAutoFit/>
          </a:bodyPr>
          <a:lstStyle/>
          <a:p>
            <a:pPr lvl="0" algn="ctr">
              <a:defRPr/>
            </a:pPr>
            <a:r>
              <a:rPr lang="en-US" sz="2000" b="1" i="1">
                <a:solidFill>
                  <a:srgbClr val="0062ff"/>
                </a:solidFill>
                <a:latin typeface="+mj-lt"/>
                <a:cs typeface="Segoe UI"/>
              </a:rPr>
              <a:t>ARcore</a:t>
            </a:r>
            <a:endParaRPr lang="en-US" sz="2000" b="1" i="1">
              <a:solidFill>
                <a:srgbClr val="0062ff"/>
              </a:solidFill>
              <a:latin typeface="+mj-lt"/>
              <a:cs typeface="Segoe UI"/>
            </a:endParaRPr>
          </a:p>
        </p:txBody>
      </p:sp>
      <p:cxnSp>
        <p:nvCxnSpPr>
          <p:cNvPr id="121" name="Straight Connector 120"/>
          <p:cNvCxnSpPr/>
          <p:nvPr/>
        </p:nvCxnSpPr>
        <p:spPr>
          <a:xfrm>
            <a:off x="4456447" y="25174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8268855" y="17436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r>
              <a:rPr lang="ko-KR" altLang="en-US" sz="2000">
                <a:solidFill>
                  <a:schemeClr val="tx1"/>
                </a:solidFill>
              </a:rPr>
              <a:t>학습 데이터 라이브러리</a:t>
            </a:r>
            <a:endParaRPr lang="en-US" sz="2000">
              <a:solidFill>
                <a:schemeClr val="tx1"/>
              </a:solidFill>
            </a:endParaRPr>
          </a:p>
        </p:txBody>
      </p:sp>
      <p:sp>
        <p:nvSpPr>
          <p:cNvPr id="126" name="Oval 125"/>
          <p:cNvSpPr/>
          <p:nvPr/>
        </p:nvSpPr>
        <p:spPr>
          <a:xfrm>
            <a:off x="9734323" y="14097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27" name="Rectangle 126"/>
          <p:cNvSpPr/>
          <p:nvPr/>
        </p:nvSpPr>
        <p:spPr>
          <a:xfrm>
            <a:off x="8440927" y="2080580"/>
            <a:ext cx="3215260" cy="307777"/>
          </a:xfrm>
          <a:prstGeom prst="rect">
            <a:avLst/>
          </a:prstGeom>
        </p:spPr>
        <p:txBody>
          <a:bodyPr wrap="square" lIns="0" tIns="0" rIns="0" bIns="0" anchor="t" anchorCtr="0">
            <a:spAutoFit/>
          </a:bodyPr>
          <a:lstStyle/>
          <a:p>
            <a:pPr lvl="0" algn="ctr">
              <a:defRPr/>
            </a:pPr>
            <a:r>
              <a:rPr lang="en-US" sz="2000" b="1" i="1">
                <a:solidFill>
                  <a:srgbClr val="0062ff"/>
                </a:solidFill>
                <a:latin typeface="+mj-lt"/>
                <a:cs typeface="Segoe UI"/>
              </a:rPr>
              <a:t>ML Kit</a:t>
            </a:r>
            <a:endParaRPr lang="en-US" sz="2000" b="1" i="1">
              <a:solidFill>
                <a:srgbClr val="0062ff"/>
              </a:solidFill>
              <a:latin typeface="+mj-lt"/>
              <a:cs typeface="Segoe UI"/>
            </a:endParaRPr>
          </a:p>
        </p:txBody>
      </p:sp>
      <p:cxnSp>
        <p:nvCxnSpPr>
          <p:cNvPr id="128" name="Straight Connector 127"/>
          <p:cNvCxnSpPr/>
          <p:nvPr/>
        </p:nvCxnSpPr>
        <p:spPr>
          <a:xfrm>
            <a:off x="8446557" y="25174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rot="0">
            <a:off x="5907415" y="1565641"/>
            <a:ext cx="302064" cy="316586"/>
            <a:chOff x="2678113" y="3255963"/>
            <a:chExt cx="330200" cy="346075"/>
          </a:xfrm>
        </p:grpSpPr>
        <p:sp>
          <p:nvSpPr>
            <p:cNvPr id="133" name="Rectangle 132"/>
            <p:cNvSpPr>
              <a:spLocks noChangeArrowheads="1"/>
            </p:cNvSpPr>
            <p:nvPr/>
          </p:nvSpPr>
          <p:spPr>
            <a:xfrm>
              <a:off x="2678113" y="3255963"/>
              <a:ext cx="330200" cy="346075"/>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4" name="Line 19"/>
            <p:cNvSpPr>
              <a:spLocks noChangeShapeType="1"/>
            </p:cNvSpPr>
            <p:nvPr/>
          </p:nvSpPr>
          <p:spPr>
            <a:xfrm flipV="1">
              <a:off x="2843213" y="3360738"/>
              <a:ext cx="0" cy="1063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5" name="Line 20"/>
            <p:cNvSpPr>
              <a:spLocks noChangeShapeType="1"/>
            </p:cNvSpPr>
            <p:nvPr/>
          </p:nvSpPr>
          <p:spPr>
            <a:xfrm flipV="1">
              <a:off x="2933700" y="3436938"/>
              <a:ext cx="0" cy="301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6" name="Line 21"/>
            <p:cNvSpPr>
              <a:spLocks noChangeShapeType="1"/>
            </p:cNvSpPr>
            <p:nvPr/>
          </p:nvSpPr>
          <p:spPr>
            <a:xfrm flipV="1">
              <a:off x="2752725" y="3300413"/>
              <a:ext cx="0" cy="7620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7" name="Line 22"/>
            <p:cNvSpPr>
              <a:spLocks noChangeShapeType="1"/>
            </p:cNvSpPr>
            <p:nvPr/>
          </p:nvSpPr>
          <p:spPr>
            <a:xfrm flipV="1">
              <a:off x="2752725" y="3406775"/>
              <a:ext cx="0" cy="60325"/>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8" name="Line 23"/>
            <p:cNvSpPr>
              <a:spLocks noChangeShapeType="1"/>
            </p:cNvSpPr>
            <p:nvPr/>
          </p:nvSpPr>
          <p:spPr>
            <a:xfrm flipV="1">
              <a:off x="2933700" y="3300413"/>
              <a:ext cx="0" cy="1063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9" name="Line 24"/>
            <p:cNvSpPr>
              <a:spLocks noChangeShapeType="1"/>
            </p:cNvSpPr>
            <p:nvPr/>
          </p:nvSpPr>
          <p:spPr>
            <a:xfrm flipV="1">
              <a:off x="2843213" y="3300413"/>
              <a:ext cx="0" cy="301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0" name="Rectangle 139"/>
            <p:cNvSpPr>
              <a:spLocks noChangeArrowheads="1"/>
            </p:cNvSpPr>
            <p:nvPr/>
          </p:nvSpPr>
          <p:spPr>
            <a:xfrm>
              <a:off x="2903538" y="3406775"/>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1" name="Rectangle 140"/>
            <p:cNvSpPr>
              <a:spLocks noChangeArrowheads="1"/>
            </p:cNvSpPr>
            <p:nvPr/>
          </p:nvSpPr>
          <p:spPr>
            <a:xfrm>
              <a:off x="2813050" y="3330575"/>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2" name="Rectangle 141"/>
            <p:cNvSpPr>
              <a:spLocks noChangeArrowheads="1"/>
            </p:cNvSpPr>
            <p:nvPr/>
          </p:nvSpPr>
          <p:spPr>
            <a:xfrm>
              <a:off x="2722563" y="3376613"/>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3" name="Oval 142"/>
            <p:cNvSpPr>
              <a:spLocks noChangeArrowheads="1"/>
            </p:cNvSpPr>
            <p:nvPr/>
          </p:nvSpPr>
          <p:spPr>
            <a:xfrm>
              <a:off x="2911475"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4" name="Oval 143"/>
            <p:cNvSpPr>
              <a:spLocks noChangeArrowheads="1"/>
            </p:cNvSpPr>
            <p:nvPr/>
          </p:nvSpPr>
          <p:spPr>
            <a:xfrm>
              <a:off x="2820988"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5" name="Oval 144"/>
            <p:cNvSpPr>
              <a:spLocks noChangeArrowheads="1"/>
            </p:cNvSpPr>
            <p:nvPr/>
          </p:nvSpPr>
          <p:spPr>
            <a:xfrm>
              <a:off x="2730500"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nvGrpSpPr>
          <p:cNvPr id="146" name="Group 145"/>
          <p:cNvGrpSpPr/>
          <p:nvPr/>
        </p:nvGrpSpPr>
        <p:grpSpPr>
          <a:xfrm rot="0">
            <a:off x="9938730" y="1583921"/>
            <a:ext cx="219654" cy="280026"/>
            <a:chOff x="4886325" y="2532063"/>
            <a:chExt cx="271463" cy="346075"/>
          </a:xfrm>
        </p:grpSpPr>
        <p:sp>
          <p:nvSpPr>
            <p:cNvPr id="147" name="Freeform 56"/>
            <p:cNvSpPr/>
            <p:nvPr/>
          </p:nvSpPr>
          <p:spPr>
            <a:xfrm>
              <a:off x="4886325" y="2532063"/>
              <a:ext cx="60325" cy="104775"/>
            </a:xfrm>
            <a:custGeom>
              <a:avLst/>
              <a:gdLst>
                <a:gd name="T0" fmla="*/ 16 w 16"/>
                <a:gd name="T1" fmla="*/ 24 h 28"/>
                <a:gd name="T2" fmla="*/ 12 w 16"/>
                <a:gd name="T3" fmla="*/ 28 h 28"/>
                <a:gd name="T4" fmla="*/ 4 w 16"/>
                <a:gd name="T5" fmla="*/ 28 h 28"/>
                <a:gd name="T6" fmla="*/ 0 w 16"/>
                <a:gd name="T7" fmla="*/ 24 h 28"/>
                <a:gd name="T8" fmla="*/ 0 w 16"/>
                <a:gd name="T9" fmla="*/ 4 h 28"/>
                <a:gd name="T10" fmla="*/ 4 w 16"/>
                <a:gd name="T11" fmla="*/ 0 h 28"/>
                <a:gd name="T12" fmla="*/ 12 w 16"/>
                <a:gd name="T13" fmla="*/ 0 h 28"/>
                <a:gd name="T14" fmla="*/ 16 w 16"/>
                <a:gd name="T15" fmla="*/ 4 h 28"/>
                <a:gd name="T16" fmla="*/ 16 w 16"/>
                <a:gd name="T17" fmla="*/ 24 h 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16" y="24"/>
                  </a:moveTo>
                  <a:cubicBezTo>
                    <a:pt x="16" y="26"/>
                    <a:pt x="14" y="28"/>
                    <a:pt x="12" y="28"/>
                  </a:cubicBezTo>
                  <a:quadBezTo>
                    <a:pt x="4" y="28"/>
                    <a:pt x="4" y="28"/>
                  </a:quadBezTo>
                  <a:cubicBezTo>
                    <a:pt x="2" y="28"/>
                    <a:pt x="0" y="26"/>
                    <a:pt x="0" y="24"/>
                  </a:cubicBezTo>
                  <a:quadBezTo>
                    <a:pt x="0" y="4"/>
                    <a:pt x="0" y="4"/>
                  </a:quadBezTo>
                  <a:cubicBezTo>
                    <a:pt x="0" y="2"/>
                    <a:pt x="2" y="0"/>
                    <a:pt x="4" y="0"/>
                  </a:cubicBezTo>
                  <a:quadBezTo>
                    <a:pt x="12" y="0"/>
                    <a:pt x="12" y="0"/>
                  </a:quadBezTo>
                  <a:cubicBezTo>
                    <a:pt x="14" y="0"/>
                    <a:pt x="16" y="2"/>
                    <a:pt x="16" y="4"/>
                  </a:cubicBezTo>
                  <a:lnTo>
                    <a:pt x="16" y="24"/>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8" name="Rectangle 147"/>
            <p:cNvSpPr>
              <a:spLocks noChangeArrowheads="1"/>
            </p:cNvSpPr>
            <p:nvPr/>
          </p:nvSpPr>
          <p:spPr>
            <a:xfrm>
              <a:off x="4991100" y="2622550"/>
              <a:ext cx="30163" cy="120650"/>
            </a:xfrm>
            <a:prstGeom prst="rect">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9" name="Rectangle 148"/>
            <p:cNvSpPr>
              <a:spLocks noChangeArrowheads="1"/>
            </p:cNvSpPr>
            <p:nvPr/>
          </p:nvSpPr>
          <p:spPr>
            <a:xfrm>
              <a:off x="4976813" y="2743200"/>
              <a:ext cx="60325" cy="134938"/>
            </a:xfrm>
            <a:prstGeom prst="rect">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50" name="Freeform 59"/>
            <p:cNvSpPr/>
            <p:nvPr/>
          </p:nvSpPr>
          <p:spPr>
            <a:xfrm>
              <a:off x="4946650" y="2546350"/>
              <a:ext cx="211138" cy="76200"/>
            </a:xfrm>
            <a:custGeom>
              <a:avLst/>
              <a:gdLst>
                <a:gd name="T0" fmla="*/ 42 w 56"/>
                <a:gd name="T1" fmla="*/ 20 h 20"/>
                <a:gd name="T2" fmla="*/ 56 w 56"/>
                <a:gd name="T3" fmla="*/ 6 h 20"/>
                <a:gd name="T4" fmla="*/ 56 w 56"/>
                <a:gd name="T5" fmla="*/ 0 h 20"/>
                <a:gd name="T6" fmla="*/ 0 w 56"/>
                <a:gd name="T7" fmla="*/ 0 h 20"/>
                <a:gd name="T8" fmla="*/ 0 w 56"/>
                <a:gd name="T9" fmla="*/ 20 h 20"/>
                <a:gd name="T10" fmla="*/ 42 w 56"/>
                <a:gd name="T11" fmla="*/ 20 h 20"/>
              </a:gdLst>
              <a:cxnLst>
                <a:cxn ang="0">
                  <a:pos x="T0" y="T1"/>
                </a:cxn>
                <a:cxn ang="0">
                  <a:pos x="T2" y="T3"/>
                </a:cxn>
                <a:cxn ang="0">
                  <a:pos x="T4" y="T5"/>
                </a:cxn>
                <a:cxn ang="0">
                  <a:pos x="T6" y="T7"/>
                </a:cxn>
                <a:cxn ang="0">
                  <a:pos x="T8" y="T9"/>
                </a:cxn>
                <a:cxn ang="0">
                  <a:pos x="T10" y="T11"/>
                </a:cxn>
              </a:cxnLst>
              <a:rect l="0" t="0" r="r" b="b"/>
              <a:pathLst>
                <a:path w="56" h="20">
                  <a:moveTo>
                    <a:pt x="42" y="20"/>
                  </a:moveTo>
                  <a:cubicBezTo>
                    <a:pt x="42" y="12"/>
                    <a:pt x="48" y="6"/>
                    <a:pt x="56" y="6"/>
                  </a:cubicBezTo>
                  <a:quadBezTo>
                    <a:pt x="56" y="0"/>
                    <a:pt x="56" y="0"/>
                  </a:quadBezTo>
                  <a:quadBezTo>
                    <a:pt x="0" y="0"/>
                    <a:pt x="0" y="0"/>
                  </a:quadBezTo>
                  <a:quadBezTo>
                    <a:pt x="0" y="20"/>
                    <a:pt x="0" y="20"/>
                  </a:quadBezTo>
                  <a:lnTo>
                    <a:pt x="42" y="2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151" name="Rectangle 150"/>
          <p:cNvSpPr/>
          <p:nvPr/>
        </p:nvSpPr>
        <p:spPr>
          <a:xfrm>
            <a:off x="1494702" y="37125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52" name="Rectangle 151"/>
          <p:cNvSpPr/>
          <p:nvPr/>
        </p:nvSpPr>
        <p:spPr>
          <a:xfrm>
            <a:off x="5392447" y="37125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53" name="Rectangle 152"/>
          <p:cNvSpPr/>
          <p:nvPr/>
        </p:nvSpPr>
        <p:spPr>
          <a:xfrm>
            <a:off x="9382557" y="37125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54" name="Rectangle 153"/>
          <p:cNvSpPr/>
          <p:nvPr/>
        </p:nvSpPr>
        <p:spPr>
          <a:xfrm>
            <a:off x="381000" y="42172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r>
              <a:rPr lang="ko-KR" altLang="en-US" sz="2000">
                <a:solidFill>
                  <a:schemeClr val="tx1">
                    <a:lumMod val="75000"/>
                    <a:lumOff val="25000"/>
                  </a:schemeClr>
                </a:solidFill>
                <a:latin typeface="+mj-lt"/>
                <a:cs typeface="Segoe UI"/>
              </a:rPr>
              <a:t>학습 데이터 라이브러리</a:t>
            </a:r>
            <a:r>
              <a:rPr lang="en-US" sz="1400">
                <a:solidFill>
                  <a:schemeClr val="tx1">
                    <a:lumMod val="75000"/>
                    <a:lumOff val="25000"/>
                  </a:schemeClr>
                </a:solidFill>
                <a:latin typeface="+mj-lt"/>
                <a:cs typeface="Segoe UI"/>
              </a:rPr>
              <a:t>. </a:t>
            </a:r>
            <a:endParaRPr lang="en-US" sz="1400"/>
          </a:p>
        </p:txBody>
      </p:sp>
      <p:sp>
        <p:nvSpPr>
          <p:cNvPr id="155" name="Oval 154"/>
          <p:cNvSpPr/>
          <p:nvPr/>
        </p:nvSpPr>
        <p:spPr>
          <a:xfrm>
            <a:off x="1846468" y="38833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56" name="Rectangle 155"/>
          <p:cNvSpPr/>
          <p:nvPr/>
        </p:nvSpPr>
        <p:spPr>
          <a:xfrm>
            <a:off x="553072" y="4554180"/>
            <a:ext cx="3215260" cy="307777"/>
          </a:xfrm>
          <a:prstGeom prst="rect">
            <a:avLst/>
          </a:prstGeom>
        </p:spPr>
        <p:txBody>
          <a:bodyPr wrap="square" lIns="0" tIns="0" rIns="0" bIns="0" anchor="t" anchorCtr="0">
            <a:spAutoFit/>
          </a:bodyPr>
          <a:lstStyle/>
          <a:p>
            <a:pPr lvl="0" algn="ctr">
              <a:defRPr/>
            </a:pPr>
            <a:r>
              <a:rPr lang="en-US" sz="2000" b="1" i="1">
                <a:solidFill>
                  <a:srgbClr val="0062ff"/>
                </a:solidFill>
                <a:latin typeface="+mj-lt"/>
                <a:cs typeface="Segoe UI"/>
              </a:rPr>
              <a:t>Firebase</a:t>
            </a:r>
            <a:endParaRPr lang="en-US" sz="2000" b="1" i="1">
              <a:solidFill>
                <a:srgbClr val="0062ff"/>
              </a:solidFill>
              <a:latin typeface="+mj-lt"/>
              <a:cs typeface="Segoe UI"/>
            </a:endParaRPr>
          </a:p>
        </p:txBody>
      </p:sp>
      <p:cxnSp>
        <p:nvCxnSpPr>
          <p:cNvPr id="157" name="Straight Connector 156"/>
          <p:cNvCxnSpPr/>
          <p:nvPr/>
        </p:nvCxnSpPr>
        <p:spPr>
          <a:xfrm>
            <a:off x="558702" y="49910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rot="0">
            <a:off x="2013194" y="4049346"/>
            <a:ext cx="295017" cy="296377"/>
            <a:chOff x="9169400" y="3255963"/>
            <a:chExt cx="344488" cy="346075"/>
          </a:xfrm>
        </p:grpSpPr>
        <p:sp>
          <p:nvSpPr>
            <p:cNvPr id="159" name="Freeform 115"/>
            <p:cNvSpPr/>
            <p:nvPr/>
          </p:nvSpPr>
          <p:spPr>
            <a:xfrm>
              <a:off x="9169400" y="3255963"/>
              <a:ext cx="344488" cy="346075"/>
            </a:xfrm>
            <a:custGeom>
              <a:avLst/>
              <a:gdLst>
                <a:gd name="T0" fmla="*/ 64 w 92"/>
                <a:gd name="T1" fmla="*/ 17 h 92"/>
                <a:gd name="T2" fmla="*/ 52 w 92"/>
                <a:gd name="T3" fmla="*/ 13 h 92"/>
                <a:gd name="T4" fmla="*/ 52 w 92"/>
                <a:gd name="T5" fmla="*/ 0 h 92"/>
                <a:gd name="T6" fmla="*/ 40 w 92"/>
                <a:gd name="T7" fmla="*/ 0 h 92"/>
                <a:gd name="T8" fmla="*/ 40 w 92"/>
                <a:gd name="T9" fmla="*/ 13 h 92"/>
                <a:gd name="T10" fmla="*/ 28 w 92"/>
                <a:gd name="T11" fmla="*/ 17 h 92"/>
                <a:gd name="T12" fmla="*/ 19 w 92"/>
                <a:gd name="T13" fmla="*/ 8 h 92"/>
                <a:gd name="T14" fmla="*/ 8 w 92"/>
                <a:gd name="T15" fmla="*/ 19 h 92"/>
                <a:gd name="T16" fmla="*/ 17 w 92"/>
                <a:gd name="T17" fmla="*/ 28 h 92"/>
                <a:gd name="T18" fmla="*/ 13 w 92"/>
                <a:gd name="T19" fmla="*/ 40 h 92"/>
                <a:gd name="T20" fmla="*/ 0 w 92"/>
                <a:gd name="T21" fmla="*/ 40 h 92"/>
                <a:gd name="T22" fmla="*/ 0 w 92"/>
                <a:gd name="T23" fmla="*/ 52 h 92"/>
                <a:gd name="T24" fmla="*/ 13 w 92"/>
                <a:gd name="T25" fmla="*/ 52 h 92"/>
                <a:gd name="T26" fmla="*/ 17 w 92"/>
                <a:gd name="T27" fmla="*/ 64 h 92"/>
                <a:gd name="T28" fmla="*/ 8 w 92"/>
                <a:gd name="T29" fmla="*/ 73 h 92"/>
                <a:gd name="T30" fmla="*/ 19 w 92"/>
                <a:gd name="T31" fmla="*/ 84 h 92"/>
                <a:gd name="T32" fmla="*/ 28 w 92"/>
                <a:gd name="T33" fmla="*/ 75 h 92"/>
                <a:gd name="T34" fmla="*/ 40 w 92"/>
                <a:gd name="T35" fmla="*/ 79 h 92"/>
                <a:gd name="T36" fmla="*/ 40 w 92"/>
                <a:gd name="T37" fmla="*/ 92 h 92"/>
                <a:gd name="T38" fmla="*/ 52 w 92"/>
                <a:gd name="T39" fmla="*/ 92 h 92"/>
                <a:gd name="T40" fmla="*/ 52 w 92"/>
                <a:gd name="T41" fmla="*/ 79 h 92"/>
                <a:gd name="T42" fmla="*/ 64 w 92"/>
                <a:gd name="T43" fmla="*/ 75 h 92"/>
                <a:gd name="T44" fmla="*/ 73 w 92"/>
                <a:gd name="T45" fmla="*/ 84 h 92"/>
                <a:gd name="T46" fmla="*/ 84 w 92"/>
                <a:gd name="T47" fmla="*/ 73 h 92"/>
                <a:gd name="T48" fmla="*/ 75 w 92"/>
                <a:gd name="T49" fmla="*/ 64 h 92"/>
                <a:gd name="T50" fmla="*/ 79 w 92"/>
                <a:gd name="T51" fmla="*/ 52 h 92"/>
                <a:gd name="T52" fmla="*/ 92 w 92"/>
                <a:gd name="T53" fmla="*/ 52 h 92"/>
                <a:gd name="T54" fmla="*/ 92 w 92"/>
                <a:gd name="T55" fmla="*/ 40 h 92"/>
                <a:gd name="T56" fmla="*/ 79 w 92"/>
                <a:gd name="T57" fmla="*/ 40 h 92"/>
                <a:gd name="T58" fmla="*/ 77 w 92"/>
                <a:gd name="T59" fmla="*/ 33 h 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92">
                  <a:moveTo>
                    <a:pt x="64" y="17"/>
                  </a:moveTo>
                  <a:cubicBezTo>
                    <a:pt x="61" y="15"/>
                    <a:pt x="55" y="14"/>
                    <a:pt x="52" y="13"/>
                  </a:cubicBezTo>
                  <a:quadBezTo>
                    <a:pt x="52" y="0"/>
                    <a:pt x="52" y="0"/>
                  </a:quadBezTo>
                  <a:quadBezTo>
                    <a:pt x="40" y="0"/>
                    <a:pt x="40" y="0"/>
                  </a:quadBezTo>
                  <a:quadBezTo>
                    <a:pt x="40" y="13"/>
                    <a:pt x="40" y="13"/>
                  </a:quadBezTo>
                  <a:cubicBezTo>
                    <a:pt x="37" y="14"/>
                    <a:pt x="31" y="15"/>
                    <a:pt x="28" y="17"/>
                  </a:cubicBezTo>
                  <a:quadBezTo>
                    <a:pt x="19" y="8"/>
                    <a:pt x="19" y="8"/>
                  </a:quadBezTo>
                  <a:quadBezTo>
                    <a:pt x="8" y="19"/>
                    <a:pt x="8" y="19"/>
                  </a:quadBezTo>
                  <a:quadBezTo>
                    <a:pt x="17" y="28"/>
                    <a:pt x="17" y="28"/>
                  </a:quadBezTo>
                  <a:cubicBezTo>
                    <a:pt x="15" y="31"/>
                    <a:pt x="14" y="37"/>
                    <a:pt x="13" y="40"/>
                  </a:cubicBezTo>
                  <a:quadBezTo>
                    <a:pt x="0" y="40"/>
                    <a:pt x="0" y="40"/>
                  </a:quadBezTo>
                  <a:quadBezTo>
                    <a:pt x="0" y="52"/>
                    <a:pt x="0" y="52"/>
                  </a:quadBezTo>
                  <a:quadBezTo>
                    <a:pt x="13" y="52"/>
                    <a:pt x="13" y="52"/>
                  </a:quadBezTo>
                  <a:cubicBezTo>
                    <a:pt x="14" y="55"/>
                    <a:pt x="15" y="61"/>
                    <a:pt x="17" y="64"/>
                  </a:cubicBezTo>
                  <a:quadBezTo>
                    <a:pt x="8" y="73"/>
                    <a:pt x="8" y="73"/>
                  </a:quadBezTo>
                  <a:quadBezTo>
                    <a:pt x="19" y="84"/>
                    <a:pt x="19" y="84"/>
                  </a:quadBezTo>
                  <a:quadBezTo>
                    <a:pt x="28" y="75"/>
                    <a:pt x="28" y="75"/>
                  </a:quadBezTo>
                  <a:cubicBezTo>
                    <a:pt x="31" y="77"/>
                    <a:pt x="37" y="78"/>
                    <a:pt x="40" y="79"/>
                  </a:cubicBezTo>
                  <a:quadBezTo>
                    <a:pt x="40" y="92"/>
                    <a:pt x="40" y="92"/>
                  </a:quadBezTo>
                  <a:quadBezTo>
                    <a:pt x="52" y="92"/>
                    <a:pt x="52" y="92"/>
                  </a:quadBezTo>
                  <a:quadBezTo>
                    <a:pt x="52" y="79"/>
                    <a:pt x="52" y="79"/>
                  </a:quadBezTo>
                  <a:cubicBezTo>
                    <a:pt x="55" y="78"/>
                    <a:pt x="61" y="77"/>
                    <a:pt x="64" y="75"/>
                  </a:cubicBezTo>
                  <a:quadBezTo>
                    <a:pt x="73" y="84"/>
                    <a:pt x="73" y="84"/>
                  </a:quadBezTo>
                  <a:quadBezTo>
                    <a:pt x="84" y="73"/>
                    <a:pt x="84" y="73"/>
                  </a:quadBezTo>
                  <a:quadBezTo>
                    <a:pt x="75" y="64"/>
                    <a:pt x="75" y="64"/>
                  </a:quadBezTo>
                  <a:cubicBezTo>
                    <a:pt x="77" y="61"/>
                    <a:pt x="78" y="55"/>
                    <a:pt x="79" y="52"/>
                  </a:cubicBezTo>
                  <a:quadBezTo>
                    <a:pt x="92" y="52"/>
                    <a:pt x="92" y="52"/>
                  </a:quadBezTo>
                  <a:quadBezTo>
                    <a:pt x="92" y="40"/>
                    <a:pt x="92" y="40"/>
                  </a:quadBezTo>
                  <a:quadBezTo>
                    <a:pt x="79" y="40"/>
                    <a:pt x="79" y="40"/>
                  </a:quadBezTo>
                  <a:cubicBezTo>
                    <a:pt x="79" y="38"/>
                    <a:pt x="78" y="35"/>
                    <a:pt x="77" y="33"/>
                  </a:cubicBez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60" name="Freeform 116"/>
            <p:cNvSpPr/>
            <p:nvPr/>
          </p:nvSpPr>
          <p:spPr>
            <a:xfrm>
              <a:off x="9277350" y="3255963"/>
              <a:ext cx="236538" cy="211138"/>
            </a:xfrm>
            <a:custGeom>
              <a:avLst/>
              <a:gdLst>
                <a:gd name="T0" fmla="*/ 149 w 149"/>
                <a:gd name="T1" fmla="*/ 0 h 133"/>
                <a:gd name="T2" fmla="*/ 43 w 149"/>
                <a:gd name="T3" fmla="*/ 133 h 133"/>
                <a:gd name="T4" fmla="*/ 0 w 149"/>
                <a:gd name="T5" fmla="*/ 90 h 133"/>
              </a:gdLst>
              <a:cxnLst>
                <a:cxn ang="0">
                  <a:pos x="T0" y="T1"/>
                </a:cxn>
                <a:cxn ang="0">
                  <a:pos x="T2" y="T3"/>
                </a:cxn>
                <a:cxn ang="0">
                  <a:pos x="T4" y="T5"/>
                </a:cxn>
              </a:cxnLst>
              <a:rect l="0" t="0" r="r" b="b"/>
              <a:pathLst>
                <a:path w="149" h="133">
                  <a:moveTo>
                    <a:pt x="149" y="0"/>
                  </a:moveTo>
                  <a:lnTo>
                    <a:pt x="43" y="133"/>
                  </a:lnTo>
                  <a:lnTo>
                    <a:pt x="0" y="90"/>
                  </a:lnTo>
                </a:path>
              </a:pathLst>
            </a:cu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161" name="Rectangle 160"/>
          <p:cNvSpPr/>
          <p:nvPr/>
        </p:nvSpPr>
        <p:spPr>
          <a:xfrm>
            <a:off x="4278745" y="42172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r>
              <a:rPr lang="ko-KR" altLang="en-US" sz="2000">
                <a:solidFill>
                  <a:schemeClr val="tx1"/>
                </a:solidFill>
              </a:rPr>
              <a:t>웹 서버</a:t>
            </a:r>
            <a:endParaRPr lang="en-US" sz="2000">
              <a:solidFill>
                <a:schemeClr val="tx1"/>
              </a:solidFill>
            </a:endParaRPr>
          </a:p>
        </p:txBody>
      </p:sp>
      <p:sp>
        <p:nvSpPr>
          <p:cNvPr id="162" name="Oval 161"/>
          <p:cNvSpPr/>
          <p:nvPr/>
        </p:nvSpPr>
        <p:spPr>
          <a:xfrm>
            <a:off x="5744213" y="38833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63" name="Rectangle 162"/>
          <p:cNvSpPr/>
          <p:nvPr/>
        </p:nvSpPr>
        <p:spPr>
          <a:xfrm>
            <a:off x="4450817" y="4554180"/>
            <a:ext cx="3215260" cy="307777"/>
          </a:xfrm>
          <a:prstGeom prst="rect">
            <a:avLst/>
          </a:prstGeom>
        </p:spPr>
        <p:txBody>
          <a:bodyPr wrap="square" lIns="0" tIns="0" rIns="0" bIns="0" anchor="t" anchorCtr="0">
            <a:spAutoFit/>
          </a:bodyPr>
          <a:lstStyle/>
          <a:p>
            <a:pPr lvl="0" algn="ctr">
              <a:defRPr/>
            </a:pPr>
            <a:r>
              <a:rPr lang="en-US" sz="2000" b="1" i="1">
                <a:solidFill>
                  <a:srgbClr val="0062ff"/>
                </a:solidFill>
                <a:latin typeface="+mj-lt"/>
                <a:cs typeface="Segoe UI"/>
              </a:rPr>
              <a:t>AWS sever</a:t>
            </a:r>
            <a:endParaRPr lang="en-US" sz="2000" b="1" i="1">
              <a:solidFill>
                <a:srgbClr val="0062ff"/>
              </a:solidFill>
              <a:latin typeface="+mj-lt"/>
              <a:cs typeface="Segoe UI"/>
            </a:endParaRPr>
          </a:p>
        </p:txBody>
      </p:sp>
      <p:cxnSp>
        <p:nvCxnSpPr>
          <p:cNvPr id="164" name="Straight Connector 163"/>
          <p:cNvCxnSpPr/>
          <p:nvPr/>
        </p:nvCxnSpPr>
        <p:spPr>
          <a:xfrm>
            <a:off x="4456447" y="49910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8268855" y="4217264"/>
            <a:ext cx="3559404" cy="20048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r>
              <a:rPr lang="ko-KR" altLang="en-US" sz="2000">
                <a:solidFill>
                  <a:schemeClr val="tx1"/>
                </a:solidFill>
              </a:rPr>
              <a:t>학습 데이터</a:t>
            </a:r>
            <a:endParaRPr lang="en-US" sz="2000">
              <a:solidFill>
                <a:schemeClr val="tx1"/>
              </a:solidFill>
            </a:endParaRPr>
          </a:p>
        </p:txBody>
      </p:sp>
      <p:sp>
        <p:nvSpPr>
          <p:cNvPr id="166" name="Oval 165"/>
          <p:cNvSpPr/>
          <p:nvPr/>
        </p:nvSpPr>
        <p:spPr>
          <a:xfrm>
            <a:off x="9734323" y="3883300"/>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167" name="Rectangle 166"/>
          <p:cNvSpPr/>
          <p:nvPr/>
        </p:nvSpPr>
        <p:spPr>
          <a:xfrm>
            <a:off x="8440927" y="4554180"/>
            <a:ext cx="3215260" cy="307777"/>
          </a:xfrm>
          <a:prstGeom prst="rect">
            <a:avLst/>
          </a:prstGeom>
        </p:spPr>
        <p:txBody>
          <a:bodyPr wrap="square" lIns="0" tIns="0" rIns="0" bIns="0" anchor="t" anchorCtr="0">
            <a:spAutoFit/>
          </a:bodyPr>
          <a:lstStyle/>
          <a:p>
            <a:pPr lvl="0" algn="ctr">
              <a:defRPr/>
            </a:pPr>
            <a:r>
              <a:rPr lang="en-US" sz="2000" b="1" i="1">
                <a:solidFill>
                  <a:srgbClr val="0062ff"/>
                </a:solidFill>
                <a:latin typeface="+mj-lt"/>
                <a:cs typeface="Segoe UI"/>
              </a:rPr>
              <a:t>TensorFlow</a:t>
            </a:r>
            <a:endParaRPr lang="en-US" sz="2000" b="1" i="1">
              <a:solidFill>
                <a:srgbClr val="0062ff"/>
              </a:solidFill>
              <a:latin typeface="+mj-lt"/>
              <a:cs typeface="Segoe UI"/>
            </a:endParaRPr>
          </a:p>
        </p:txBody>
      </p:sp>
      <p:cxnSp>
        <p:nvCxnSpPr>
          <p:cNvPr id="168" name="Straight Connector 167"/>
          <p:cNvCxnSpPr/>
          <p:nvPr/>
        </p:nvCxnSpPr>
        <p:spPr>
          <a:xfrm>
            <a:off x="8446557" y="4991047"/>
            <a:ext cx="32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rot="0">
            <a:off x="5907415" y="4039241"/>
            <a:ext cx="302064" cy="316586"/>
            <a:chOff x="2678113" y="3255963"/>
            <a:chExt cx="330200" cy="346075"/>
          </a:xfrm>
        </p:grpSpPr>
        <p:sp>
          <p:nvSpPr>
            <p:cNvPr id="170" name="Rectangle 169"/>
            <p:cNvSpPr>
              <a:spLocks noChangeArrowheads="1"/>
            </p:cNvSpPr>
            <p:nvPr/>
          </p:nvSpPr>
          <p:spPr>
            <a:xfrm>
              <a:off x="2678113" y="3255963"/>
              <a:ext cx="330200" cy="346075"/>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1" name="Line 19"/>
            <p:cNvSpPr>
              <a:spLocks noChangeShapeType="1"/>
            </p:cNvSpPr>
            <p:nvPr/>
          </p:nvSpPr>
          <p:spPr>
            <a:xfrm flipV="1">
              <a:off x="2843213" y="3360738"/>
              <a:ext cx="0" cy="1063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2" name="Line 20"/>
            <p:cNvSpPr>
              <a:spLocks noChangeShapeType="1"/>
            </p:cNvSpPr>
            <p:nvPr/>
          </p:nvSpPr>
          <p:spPr>
            <a:xfrm flipV="1">
              <a:off x="2933700" y="3436938"/>
              <a:ext cx="0" cy="301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3" name="Line 21"/>
            <p:cNvSpPr>
              <a:spLocks noChangeShapeType="1"/>
            </p:cNvSpPr>
            <p:nvPr/>
          </p:nvSpPr>
          <p:spPr>
            <a:xfrm flipV="1">
              <a:off x="2752725" y="3300413"/>
              <a:ext cx="0" cy="76200"/>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4" name="Line 22"/>
            <p:cNvSpPr>
              <a:spLocks noChangeShapeType="1"/>
            </p:cNvSpPr>
            <p:nvPr/>
          </p:nvSpPr>
          <p:spPr>
            <a:xfrm flipV="1">
              <a:off x="2752725" y="3406775"/>
              <a:ext cx="0" cy="60325"/>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5" name="Line 23"/>
            <p:cNvSpPr>
              <a:spLocks noChangeShapeType="1"/>
            </p:cNvSpPr>
            <p:nvPr/>
          </p:nvSpPr>
          <p:spPr>
            <a:xfrm flipV="1">
              <a:off x="2933700" y="3300413"/>
              <a:ext cx="0" cy="1063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6" name="Line 24"/>
            <p:cNvSpPr>
              <a:spLocks noChangeShapeType="1"/>
            </p:cNvSpPr>
            <p:nvPr/>
          </p:nvSpPr>
          <p:spPr>
            <a:xfrm flipV="1">
              <a:off x="2843213" y="3300413"/>
              <a:ext cx="0" cy="30163"/>
            </a:xfrm>
            <a:prstGeom prst="lin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7" name="Rectangle 176"/>
            <p:cNvSpPr>
              <a:spLocks noChangeArrowheads="1"/>
            </p:cNvSpPr>
            <p:nvPr/>
          </p:nvSpPr>
          <p:spPr>
            <a:xfrm>
              <a:off x="2903538" y="3406775"/>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8" name="Rectangle 177"/>
            <p:cNvSpPr>
              <a:spLocks noChangeArrowheads="1"/>
            </p:cNvSpPr>
            <p:nvPr/>
          </p:nvSpPr>
          <p:spPr>
            <a:xfrm>
              <a:off x="2813050" y="3330575"/>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79" name="Rectangle 178"/>
            <p:cNvSpPr>
              <a:spLocks noChangeArrowheads="1"/>
            </p:cNvSpPr>
            <p:nvPr/>
          </p:nvSpPr>
          <p:spPr>
            <a:xfrm>
              <a:off x="2722563" y="3376613"/>
              <a:ext cx="60325" cy="30163"/>
            </a:xfrm>
            <a:prstGeom prst="rect">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0" name="Oval 179"/>
            <p:cNvSpPr>
              <a:spLocks noChangeArrowheads="1"/>
            </p:cNvSpPr>
            <p:nvPr/>
          </p:nvSpPr>
          <p:spPr>
            <a:xfrm>
              <a:off x="2911475"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1" name="Oval 180"/>
            <p:cNvSpPr>
              <a:spLocks noChangeArrowheads="1"/>
            </p:cNvSpPr>
            <p:nvPr/>
          </p:nvSpPr>
          <p:spPr>
            <a:xfrm>
              <a:off x="2820988"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2" name="Oval 181"/>
            <p:cNvSpPr>
              <a:spLocks noChangeArrowheads="1"/>
            </p:cNvSpPr>
            <p:nvPr/>
          </p:nvSpPr>
          <p:spPr>
            <a:xfrm>
              <a:off x="2730500" y="3511550"/>
              <a:ext cx="44450" cy="46038"/>
            </a:xfrm>
            <a:prstGeom prst="ellipse">
              <a:avLst/>
            </a:prstGeom>
            <a:noFill/>
            <a:ln w="635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nvGrpSpPr>
          <p:cNvPr id="183" name="Group 182"/>
          <p:cNvGrpSpPr/>
          <p:nvPr/>
        </p:nvGrpSpPr>
        <p:grpSpPr>
          <a:xfrm rot="0">
            <a:off x="9938730" y="4057521"/>
            <a:ext cx="219654" cy="280026"/>
            <a:chOff x="4886325" y="2532063"/>
            <a:chExt cx="271463" cy="346075"/>
          </a:xfrm>
        </p:grpSpPr>
        <p:sp>
          <p:nvSpPr>
            <p:cNvPr id="184" name="Freeform 56"/>
            <p:cNvSpPr/>
            <p:nvPr/>
          </p:nvSpPr>
          <p:spPr>
            <a:xfrm>
              <a:off x="4886325" y="2532063"/>
              <a:ext cx="60325" cy="104775"/>
            </a:xfrm>
            <a:custGeom>
              <a:avLst/>
              <a:gdLst>
                <a:gd name="T0" fmla="*/ 16 w 16"/>
                <a:gd name="T1" fmla="*/ 24 h 28"/>
                <a:gd name="T2" fmla="*/ 12 w 16"/>
                <a:gd name="T3" fmla="*/ 28 h 28"/>
                <a:gd name="T4" fmla="*/ 4 w 16"/>
                <a:gd name="T5" fmla="*/ 28 h 28"/>
                <a:gd name="T6" fmla="*/ 0 w 16"/>
                <a:gd name="T7" fmla="*/ 24 h 28"/>
                <a:gd name="T8" fmla="*/ 0 w 16"/>
                <a:gd name="T9" fmla="*/ 4 h 28"/>
                <a:gd name="T10" fmla="*/ 4 w 16"/>
                <a:gd name="T11" fmla="*/ 0 h 28"/>
                <a:gd name="T12" fmla="*/ 12 w 16"/>
                <a:gd name="T13" fmla="*/ 0 h 28"/>
                <a:gd name="T14" fmla="*/ 16 w 16"/>
                <a:gd name="T15" fmla="*/ 4 h 28"/>
                <a:gd name="T16" fmla="*/ 16 w 16"/>
                <a:gd name="T17" fmla="*/ 24 h 2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16" y="24"/>
                  </a:moveTo>
                  <a:cubicBezTo>
                    <a:pt x="16" y="26"/>
                    <a:pt x="14" y="28"/>
                    <a:pt x="12" y="28"/>
                  </a:cubicBezTo>
                  <a:quadBezTo>
                    <a:pt x="4" y="28"/>
                    <a:pt x="4" y="28"/>
                  </a:quadBezTo>
                  <a:cubicBezTo>
                    <a:pt x="2" y="28"/>
                    <a:pt x="0" y="26"/>
                    <a:pt x="0" y="24"/>
                  </a:cubicBezTo>
                  <a:quadBezTo>
                    <a:pt x="0" y="4"/>
                    <a:pt x="0" y="4"/>
                  </a:quadBezTo>
                  <a:cubicBezTo>
                    <a:pt x="0" y="2"/>
                    <a:pt x="2" y="0"/>
                    <a:pt x="4" y="0"/>
                  </a:cubicBezTo>
                  <a:quadBezTo>
                    <a:pt x="12" y="0"/>
                    <a:pt x="12" y="0"/>
                  </a:quadBezTo>
                  <a:cubicBezTo>
                    <a:pt x="14" y="0"/>
                    <a:pt x="16" y="2"/>
                    <a:pt x="16" y="4"/>
                  </a:cubicBezTo>
                  <a:lnTo>
                    <a:pt x="16" y="24"/>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5" name="Rectangle 184"/>
            <p:cNvSpPr>
              <a:spLocks noChangeArrowheads="1"/>
            </p:cNvSpPr>
            <p:nvPr/>
          </p:nvSpPr>
          <p:spPr>
            <a:xfrm>
              <a:off x="4991100" y="2622550"/>
              <a:ext cx="30163" cy="120650"/>
            </a:xfrm>
            <a:prstGeom prst="rect">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6" name="Rectangle 185"/>
            <p:cNvSpPr>
              <a:spLocks noChangeArrowheads="1"/>
            </p:cNvSpPr>
            <p:nvPr/>
          </p:nvSpPr>
          <p:spPr>
            <a:xfrm>
              <a:off x="4976813" y="2743200"/>
              <a:ext cx="60325" cy="134938"/>
            </a:xfrm>
            <a:prstGeom prst="rect">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87" name="Freeform 59"/>
            <p:cNvSpPr/>
            <p:nvPr/>
          </p:nvSpPr>
          <p:spPr>
            <a:xfrm>
              <a:off x="4946650" y="2546350"/>
              <a:ext cx="211138" cy="76200"/>
            </a:xfrm>
            <a:custGeom>
              <a:avLst/>
              <a:gdLst>
                <a:gd name="T0" fmla="*/ 42 w 56"/>
                <a:gd name="T1" fmla="*/ 20 h 20"/>
                <a:gd name="T2" fmla="*/ 56 w 56"/>
                <a:gd name="T3" fmla="*/ 6 h 20"/>
                <a:gd name="T4" fmla="*/ 56 w 56"/>
                <a:gd name="T5" fmla="*/ 0 h 20"/>
                <a:gd name="T6" fmla="*/ 0 w 56"/>
                <a:gd name="T7" fmla="*/ 0 h 20"/>
                <a:gd name="T8" fmla="*/ 0 w 56"/>
                <a:gd name="T9" fmla="*/ 20 h 20"/>
                <a:gd name="T10" fmla="*/ 42 w 56"/>
                <a:gd name="T11" fmla="*/ 20 h 20"/>
              </a:gdLst>
              <a:cxnLst>
                <a:cxn ang="0">
                  <a:pos x="T0" y="T1"/>
                </a:cxn>
                <a:cxn ang="0">
                  <a:pos x="T2" y="T3"/>
                </a:cxn>
                <a:cxn ang="0">
                  <a:pos x="T4" y="T5"/>
                </a:cxn>
                <a:cxn ang="0">
                  <a:pos x="T6" y="T7"/>
                </a:cxn>
                <a:cxn ang="0">
                  <a:pos x="T8" y="T9"/>
                </a:cxn>
                <a:cxn ang="0">
                  <a:pos x="T10" y="T11"/>
                </a:cxn>
              </a:cxnLst>
              <a:rect l="0" t="0" r="r" b="b"/>
              <a:pathLst>
                <a:path w="56" h="20">
                  <a:moveTo>
                    <a:pt x="42" y="20"/>
                  </a:moveTo>
                  <a:cubicBezTo>
                    <a:pt x="42" y="12"/>
                    <a:pt x="48" y="6"/>
                    <a:pt x="56" y="6"/>
                  </a:cubicBezTo>
                  <a:quadBezTo>
                    <a:pt x="56" y="0"/>
                    <a:pt x="56" y="0"/>
                  </a:quadBezTo>
                  <a:quadBezTo>
                    <a:pt x="0" y="0"/>
                    <a:pt x="0" y="0"/>
                  </a:quadBezTo>
                  <a:quadBezTo>
                    <a:pt x="0" y="20"/>
                    <a:pt x="0" y="20"/>
                  </a:quadBezTo>
                  <a:lnTo>
                    <a:pt x="42" y="2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188" name="Rectangle 187"/>
          <p:cNvSpPr/>
          <p:nvPr/>
        </p:nvSpPr>
        <p:spPr>
          <a:xfrm>
            <a:off x="1494702" y="61861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89" name="Rectangle 188"/>
          <p:cNvSpPr/>
          <p:nvPr/>
        </p:nvSpPr>
        <p:spPr>
          <a:xfrm>
            <a:off x="5392447" y="61861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90" name="Rectangle 189"/>
          <p:cNvSpPr/>
          <p:nvPr/>
        </p:nvSpPr>
        <p:spPr>
          <a:xfrm>
            <a:off x="9382557" y="6186148"/>
            <a:ext cx="1332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pic>
        <p:nvPicPr>
          <p:cNvPr id="7" name="그림 6"/>
          <p:cNvPicPr>
            <a:picLocks noChangeAspect="1"/>
          </p:cNvPicPr>
          <p:nvPr/>
        </p:nvPicPr>
        <p:blipFill rotWithShape="1">
          <a:blip r:embed="rId3"/>
          <a:stretch>
            <a:fillRect/>
          </a:stretch>
        </p:blipFill>
        <p:spPr>
          <a:xfrm>
            <a:off x="1952033" y="1509453"/>
            <a:ext cx="430539" cy="430539"/>
          </a:xfrm>
          <a:prstGeom prst="rect">
            <a:avLst/>
          </a:prstGeom>
        </p:spPr>
      </p:pic>
      <p:sp>
        <p:nvSpPr>
          <p:cNvPr id="8" name="TextBox 7"/>
          <p:cNvSpPr txBox="1"/>
          <p:nvPr/>
        </p:nvSpPr>
        <p:spPr>
          <a:xfrm>
            <a:off x="704335" y="2726047"/>
            <a:ext cx="2997228" cy="400110"/>
          </a:xfrm>
          <a:prstGeom prst="rect">
            <a:avLst/>
          </a:prstGeom>
          <a:noFill/>
        </p:spPr>
        <p:txBody>
          <a:bodyPr wrap="square">
            <a:spAutoFit/>
          </a:bodyPr>
          <a:lstStyle/>
          <a:p>
            <a:pPr lvl="0" algn="ctr">
              <a:defRPr/>
            </a:pPr>
            <a:r>
              <a:rPr lang="ko-KR" altLang="en-US" sz="2000">
                <a:latin typeface="+mn-ea"/>
              </a:rPr>
              <a:t>학습 데이터</a:t>
            </a:r>
            <a:r>
              <a:rPr lang="en-US" altLang="ko-KR" sz="2000">
                <a:latin typeface="+mn-ea"/>
              </a:rPr>
              <a:t>,  </a:t>
            </a:r>
            <a:r>
              <a:rPr lang="ko-KR" altLang="en-US" sz="2000">
                <a:latin typeface="+mn-ea"/>
              </a:rPr>
              <a:t>웹</a:t>
            </a:r>
            <a:endParaRPr lang="ko-KR" altLang="en-US" sz="2000">
              <a:latin typeface="+mn-ea"/>
            </a:endParaRPr>
          </a:p>
        </p:txBody>
      </p:sp>
      <p:pic>
        <p:nvPicPr>
          <p:cNvPr id="10" name="그림 9"/>
          <p:cNvPicPr>
            <a:picLocks noChangeAspect="1"/>
          </p:cNvPicPr>
          <p:nvPr/>
        </p:nvPicPr>
        <p:blipFill rotWithShape="1">
          <a:blip r:embed="rId4"/>
          <a:stretch>
            <a:fillRect/>
          </a:stretch>
        </p:blipFill>
        <p:spPr>
          <a:xfrm flipV="1">
            <a:off x="5836578" y="1502819"/>
            <a:ext cx="471720" cy="471720"/>
          </a:xfrm>
          <a:prstGeom prst="rect">
            <a:avLst/>
          </a:prstGeom>
        </p:spPr>
      </p:pic>
      <p:pic>
        <p:nvPicPr>
          <p:cNvPr id="11" name="그림 10"/>
          <p:cNvPicPr>
            <a:picLocks noChangeAspect="1"/>
          </p:cNvPicPr>
          <p:nvPr/>
        </p:nvPicPr>
        <p:blipFill rotWithShape="1">
          <a:blip r:embed="rId5"/>
          <a:stretch>
            <a:fillRect/>
          </a:stretch>
        </p:blipFill>
        <p:spPr>
          <a:xfrm>
            <a:off x="9804250" y="1510730"/>
            <a:ext cx="513020" cy="429262"/>
          </a:xfrm>
          <a:prstGeom prst="rect">
            <a:avLst/>
          </a:prstGeom>
        </p:spPr>
      </p:pic>
      <p:pic>
        <p:nvPicPr>
          <p:cNvPr id="14" name="그림 13"/>
          <p:cNvPicPr>
            <a:picLocks noChangeAspect="1"/>
          </p:cNvPicPr>
          <p:nvPr/>
        </p:nvPicPr>
        <p:blipFill rotWithShape="1">
          <a:blip r:embed="rId6"/>
          <a:stretch>
            <a:fillRect/>
          </a:stretch>
        </p:blipFill>
        <p:spPr>
          <a:xfrm>
            <a:off x="1904585" y="3938764"/>
            <a:ext cx="493015" cy="504468"/>
          </a:xfrm>
          <a:prstGeom prst="rect">
            <a:avLst/>
          </a:prstGeom>
        </p:spPr>
      </p:pic>
      <p:pic>
        <p:nvPicPr>
          <p:cNvPr id="15" name="그림 14"/>
          <p:cNvPicPr>
            <a:picLocks noChangeAspect="1"/>
          </p:cNvPicPr>
          <p:nvPr/>
        </p:nvPicPr>
        <p:blipFill rotWithShape="1">
          <a:blip r:embed="rId7"/>
          <a:stretch>
            <a:fillRect/>
          </a:stretch>
        </p:blipFill>
        <p:spPr>
          <a:xfrm>
            <a:off x="5835526" y="3982348"/>
            <a:ext cx="463063" cy="463063"/>
          </a:xfrm>
          <a:prstGeom prst="rect">
            <a:avLst/>
          </a:prstGeom>
        </p:spPr>
      </p:pic>
      <p:pic>
        <p:nvPicPr>
          <p:cNvPr id="16" name="그림 15"/>
          <p:cNvPicPr>
            <a:picLocks noChangeAspect="1"/>
          </p:cNvPicPr>
          <p:nvPr/>
        </p:nvPicPr>
        <p:blipFill rotWithShape="1">
          <a:blip r:embed="rId8"/>
          <a:stretch>
            <a:fillRect/>
          </a:stretch>
        </p:blipFill>
        <p:spPr>
          <a:xfrm>
            <a:off x="9804250" y="3938764"/>
            <a:ext cx="523747" cy="523747"/>
          </a:xfrm>
          <a:prstGeom prst="rect">
            <a:avLst/>
          </a:prstGeom>
        </p:spPr>
      </p:pic>
      <p:sp>
        <p:nvSpPr>
          <p:cNvPr id="198" name="Rectangle 160"/>
          <p:cNvSpPr/>
          <p:nvPr/>
        </p:nvSpPr>
        <p:spPr>
          <a:xfrm>
            <a:off x="2823801" y="3077101"/>
            <a:ext cx="2368779" cy="1865978"/>
          </a:xfrm>
          <a:prstGeom prst="rect">
            <a:avLst/>
          </a:prstGeom>
          <a:solidFill>
            <a:srgbClr val="f2f2f2">
              <a:alpha val="100000"/>
            </a:srgbClr>
          </a:solidFill>
          <a:ln w="12700" cap="flat" cmpd="sng" algn="ctr">
            <a:solidFill>
              <a:schemeClr val="dk1"/>
            </a:solidFill>
            <a:prstDash val="solid"/>
            <a:miter/>
          </a:ln>
        </p:spPr>
        <p:txBody>
          <a:bodyPr lIns="182880" tIns="1008000" rIns="182880" bIns="182880" anchor="t"/>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rPr>
              <a:t>어플리케이션</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endParaRPr>
          </a:p>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rPr>
              <a:t>프레임워크</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endParaRPr>
          </a:p>
        </p:txBody>
      </p:sp>
      <p:sp>
        <p:nvSpPr>
          <p:cNvPr id="199" name="Oval 161"/>
          <p:cNvSpPr/>
          <p:nvPr/>
        </p:nvSpPr>
        <p:spPr>
          <a:xfrm>
            <a:off x="3753488" y="2604231"/>
            <a:ext cx="628469" cy="628469"/>
          </a:xfrm>
          <a:prstGeom prst="ellipse">
            <a:avLst/>
          </a:prstGeom>
          <a:solidFill>
            <a:srgbClr val="0062ff">
              <a:alpha val="100000"/>
            </a:srgbClr>
          </a:solidFill>
          <a:ln w="6350" cap="flat" cmpd="sng" algn="ctr">
            <a:noFill/>
            <a:prstDash val="solid"/>
            <a:miter/>
          </a:ln>
        </p:spPr>
        <p:txBody>
          <a:bodyPr anchor="ctr"/>
          <a:p>
            <a:pPr marL="0" lvl="0" indent="0" algn="ctr"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800" b="0" i="0" u="none" strike="noStrike" kern="1200" cap="none" spc="0" normalizeH="0" baseline="0" mc:Ignorable="hp" hp:hslEmbossed="0">
              <a:solidFill>
                <a:srgbClr val="ffffff"/>
              </a:solidFill>
              <a:latin typeface="Calibri"/>
              <a:ea typeface="Calibri"/>
              <a:cs typeface="Calibri"/>
            </a:endParaRPr>
          </a:p>
        </p:txBody>
      </p:sp>
      <p:sp>
        <p:nvSpPr>
          <p:cNvPr id="200" name="Rectangle 162"/>
          <p:cNvSpPr/>
          <p:nvPr/>
        </p:nvSpPr>
        <p:spPr>
          <a:xfrm>
            <a:off x="2460092" y="3275111"/>
            <a:ext cx="3215260" cy="296764"/>
          </a:xfrm>
          <a:prstGeom prst="rect">
            <a:avLst/>
          </a:prstGeom>
        </p:spPr>
        <p:txBody>
          <a:bodyPr wrap="square" lIns="0" tIns="0" rIns="0" bIns="0" anchor="t" anchorCtr="0">
            <a:spAutoFit/>
          </a:bodyPr>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2000" b="1" i="1" u="none" strike="noStrike" kern="1200" cap="none" spc="0" normalizeH="0" baseline="0" mc:Ignorable="hp" hp:hslEmbossed="0">
                <a:solidFill>
                  <a:srgbClr val="0062ff"/>
                </a:solidFill>
                <a:latin typeface="Calibri Light"/>
                <a:cs typeface="Segoe UI"/>
              </a:rPr>
              <a:t>Django</a:t>
            </a:r>
            <a:endParaRPr xmlns:mc="http://schemas.openxmlformats.org/markup-compatibility/2006" xmlns:hp="http://schemas.haansoft.com/office/presentation/8.0" kumimoji="0" lang="en-US" sz="2000" b="1" i="1" u="none" strike="noStrike" kern="1200" cap="none" spc="0" normalizeH="0" baseline="0" mc:Ignorable="hp" hp:hslEmbossed="0">
              <a:solidFill>
                <a:srgbClr val="0062ff"/>
              </a:solidFill>
              <a:latin typeface="Calibri Light"/>
              <a:cs typeface="Segoe UI"/>
            </a:endParaRPr>
          </a:p>
        </p:txBody>
      </p:sp>
      <p:cxnSp>
        <p:nvCxnSpPr>
          <p:cNvPr id="201" name="Straight Connector 163"/>
          <p:cNvCxnSpPr/>
          <p:nvPr/>
        </p:nvCxnSpPr>
        <p:spPr>
          <a:xfrm>
            <a:off x="2465722" y="3711978"/>
            <a:ext cx="3204000" cy="0"/>
          </a:xfrm>
          <a:prstGeom prst="line">
            <a:avLst/>
          </a:prstGeom>
          <a:noFill/>
          <a:ln w="6350" cap="flat" cmpd="sng" algn="ctr">
            <a:solidFill>
              <a:srgbClr val="bfbfbf">
                <a:alpha val="100000"/>
              </a:srgbClr>
            </a:solidFill>
            <a:prstDash val="solid"/>
            <a:miter/>
          </a:ln>
        </p:spPr>
      </p:cxnSp>
      <p:sp>
        <p:nvSpPr>
          <p:cNvPr id="202" name="Rectangle 188"/>
          <p:cNvSpPr/>
          <p:nvPr/>
        </p:nvSpPr>
        <p:spPr>
          <a:xfrm>
            <a:off x="3401722" y="4907079"/>
            <a:ext cx="1332000" cy="36000"/>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sp>
        <p:nvSpPr>
          <p:cNvPr id="204" name="Rectangle 160"/>
          <p:cNvSpPr/>
          <p:nvPr/>
        </p:nvSpPr>
        <p:spPr>
          <a:xfrm>
            <a:off x="6766356" y="3077101"/>
            <a:ext cx="2368779" cy="1865978"/>
          </a:xfrm>
          <a:prstGeom prst="rect">
            <a:avLst/>
          </a:prstGeom>
          <a:solidFill>
            <a:srgbClr val="f2f2f2">
              <a:alpha val="100000"/>
            </a:srgbClr>
          </a:solidFill>
          <a:ln w="12700" cap="flat" cmpd="sng" algn="ctr">
            <a:solidFill>
              <a:srgbClr val="000000">
                <a:alpha val="100000"/>
              </a:srgbClr>
            </a:solidFill>
            <a:prstDash val="solid"/>
            <a:miter/>
          </a:ln>
        </p:spPr>
        <p:txBody>
          <a:bodyPr lIns="182880" tIns="1008000" rIns="182880" bIns="182880" anchor="t"/>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2000" b="0" i="0" u="none" strike="noStrike" kern="1200" cap="none" spc="0" normalizeH="0" baseline="0" mc:Ignorable="hp" hp:hslEmbossed="0">
                <a:solidFill>
                  <a:srgbClr val="000000"/>
                </a:solidFill>
                <a:latin typeface="Calibri"/>
                <a:ea typeface="맑은 고딕"/>
                <a:cs typeface="맑은 고딕"/>
              </a:rPr>
              <a:t>Arcore</a:t>
            </a:r>
            <a:endParaRPr xmlns:mc="http://schemas.openxmlformats.org/markup-compatibility/2006" xmlns:hp="http://schemas.haansoft.com/office/presentation/8.0" kumimoji="0" lang="en-US" altLang="ko-KR" sz="2000" b="0" i="0" u="none" strike="noStrike" kern="1200" cap="none" spc="0" normalizeH="0" baseline="0" mc:Ignorable="hp" hp:hslEmbossed="0">
              <a:solidFill>
                <a:srgbClr val="000000"/>
              </a:solidFill>
              <a:latin typeface="Calibri"/>
              <a:ea typeface="맑은 고딕"/>
              <a:cs typeface="맑은 고딕"/>
            </a:endParaRPr>
          </a:p>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rPr>
              <a:t>프레임워크</a:t>
            </a:r>
            <a:endParaRPr xmlns:mc="http://schemas.openxmlformats.org/markup-compatibility/2006" xmlns:hp="http://schemas.haansoft.com/office/presentation/8.0" kumimoji="0" lang="ko-KR" altLang="en-US" sz="2000" b="0" i="0" u="none" strike="noStrike" kern="1200" cap="none" spc="0" normalizeH="0" baseline="0" mc:Ignorable="hp" hp:hslEmbossed="0">
              <a:solidFill>
                <a:srgbClr val="000000"/>
              </a:solidFill>
              <a:latin typeface="Calibri"/>
              <a:ea typeface="맑은 고딕"/>
              <a:cs typeface="맑은 고딕"/>
            </a:endParaRPr>
          </a:p>
        </p:txBody>
      </p:sp>
      <p:sp>
        <p:nvSpPr>
          <p:cNvPr id="205" name="Oval 161"/>
          <p:cNvSpPr/>
          <p:nvPr/>
        </p:nvSpPr>
        <p:spPr>
          <a:xfrm>
            <a:off x="7696043" y="2604231"/>
            <a:ext cx="628469" cy="628469"/>
          </a:xfrm>
          <a:prstGeom prst="ellipse">
            <a:avLst/>
          </a:prstGeom>
          <a:solidFill>
            <a:srgbClr val="0062ff">
              <a:alpha val="100000"/>
            </a:srgbClr>
          </a:solidFill>
          <a:ln w="6350" cap="flat" cmpd="sng" algn="ctr">
            <a:noFill/>
            <a:prstDash val="solid"/>
            <a:miter/>
          </a:ln>
        </p:spPr>
        <p:txBody>
          <a:bodyPr anchor="ctr"/>
          <a:p>
            <a:pPr marL="0" lvl="0" indent="0" algn="ctr"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800" b="0" i="0" u="none" strike="noStrike" kern="1200" cap="none" spc="0" normalizeH="0" baseline="0" mc:Ignorable="hp" hp:hslEmbossed="0">
              <a:solidFill>
                <a:srgbClr val="ffffff"/>
              </a:solidFill>
              <a:latin typeface="Calibri"/>
              <a:ea typeface="Calibri"/>
              <a:cs typeface="Calibri"/>
            </a:endParaRPr>
          </a:p>
        </p:txBody>
      </p:sp>
      <p:sp>
        <p:nvSpPr>
          <p:cNvPr id="206" name="Rectangle 162"/>
          <p:cNvSpPr/>
          <p:nvPr/>
        </p:nvSpPr>
        <p:spPr>
          <a:xfrm>
            <a:off x="6402647" y="3275111"/>
            <a:ext cx="3215260" cy="296764"/>
          </a:xfrm>
          <a:prstGeom prst="rect">
            <a:avLst/>
          </a:prstGeom>
        </p:spPr>
        <p:txBody>
          <a:bodyPr wrap="square" lIns="0" tIns="0" rIns="0" bIns="0" anchor="t" anchorCtr="0">
            <a:spAutoFit/>
          </a:bodyPr>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2000" b="1" i="1" u="none" strike="noStrike" kern="1200" cap="none" spc="0" normalizeH="0" baseline="0" mc:Ignorable="hp" hp:hslEmbossed="0">
                <a:solidFill>
                  <a:srgbClr val="0062ff"/>
                </a:solidFill>
                <a:latin typeface="Calibri Light"/>
                <a:cs typeface="Segoe UI"/>
              </a:rPr>
              <a:t>SceneForm</a:t>
            </a:r>
            <a:endParaRPr xmlns:mc="http://schemas.openxmlformats.org/markup-compatibility/2006" xmlns:hp="http://schemas.haansoft.com/office/presentation/8.0" kumimoji="0" lang="en-US" altLang="ko-KR" sz="2000" b="1" i="1" u="none" strike="noStrike" kern="1200" cap="none" spc="0" normalizeH="0" baseline="0" mc:Ignorable="hp" hp:hslEmbossed="0">
              <a:solidFill>
                <a:srgbClr val="0062ff"/>
              </a:solidFill>
              <a:latin typeface="Calibri Light"/>
              <a:cs typeface="Segoe UI"/>
            </a:endParaRPr>
          </a:p>
        </p:txBody>
      </p:sp>
      <p:cxnSp>
        <p:nvCxnSpPr>
          <p:cNvPr id="207" name="Straight Connector 163"/>
          <p:cNvCxnSpPr/>
          <p:nvPr/>
        </p:nvCxnSpPr>
        <p:spPr>
          <a:xfrm>
            <a:off x="6408277" y="3711978"/>
            <a:ext cx="3204000" cy="0"/>
          </a:xfrm>
          <a:prstGeom prst="line">
            <a:avLst/>
          </a:prstGeom>
          <a:noFill/>
          <a:ln w="6350" cap="flat" cmpd="sng" algn="ctr">
            <a:solidFill>
              <a:srgbClr val="bfbfbf">
                <a:alpha val="100000"/>
              </a:srgbClr>
            </a:solidFill>
            <a:prstDash val="solid"/>
            <a:miter/>
          </a:ln>
        </p:spPr>
      </p:cxnSp>
      <p:sp>
        <p:nvSpPr>
          <p:cNvPr id="208" name="Rectangle 188"/>
          <p:cNvSpPr/>
          <p:nvPr/>
        </p:nvSpPr>
        <p:spPr>
          <a:xfrm>
            <a:off x="7344277" y="4907079"/>
            <a:ext cx="1332000" cy="36000"/>
          </a:xfrm>
          <a:prstGeom prst="rect">
            <a:avLst/>
          </a:prstGeom>
          <a:solidFill>
            <a:srgbClr val="0062ff">
              <a:alpha val="100000"/>
            </a:srgbClr>
          </a:solidFill>
          <a:ln w="12700" cap="flat" cmpd="sng" algn="ctr">
            <a:noFill/>
            <a:prstDash val="solid"/>
            <a:miter/>
          </a:ln>
        </p:spPr>
        <p:txBody>
          <a:bodyPr lIns="365760"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sz="1000" b="0" i="1" u="none" strike="noStrike" kern="1200" cap="none" spc="0" normalizeH="0" baseline="0" mc:Ignorable="hp" hp:hslEmbossed="0">
              <a:solidFill>
                <a:srgbClr val="ffffff"/>
              </a:solidFill>
              <a:latin typeface="Calibri Light"/>
              <a:cs typeface="Segoe UI"/>
            </a:endParaRPr>
          </a:p>
        </p:txBody>
      </p:sp>
      <p:pic>
        <p:nvPicPr>
          <p:cNvPr id="210" name="그림 209"/>
          <p:cNvPicPr>
            <a:picLocks noChangeAspect="1"/>
          </p:cNvPicPr>
          <p:nvPr/>
        </p:nvPicPr>
        <p:blipFill rotWithShape="1">
          <a:blip r:embed="rId9"/>
          <a:stretch>
            <a:fillRect/>
          </a:stretch>
        </p:blipFill>
        <p:spPr>
          <a:xfrm>
            <a:off x="3847703" y="2696765"/>
            <a:ext cx="432594" cy="432594"/>
          </a:xfrm>
          <a:prstGeom prst="rect">
            <a:avLst/>
          </a:prstGeom>
        </p:spPr>
      </p:pic>
      <p:pic>
        <p:nvPicPr>
          <p:cNvPr id="211" name="그림 210"/>
          <p:cNvPicPr>
            <a:picLocks noChangeAspect="1"/>
          </p:cNvPicPr>
          <p:nvPr/>
        </p:nvPicPr>
        <p:blipFill rotWithShape="1">
          <a:blip r:embed="rId10"/>
          <a:stretch>
            <a:fillRect/>
          </a:stretch>
        </p:blipFill>
        <p:spPr>
          <a:xfrm>
            <a:off x="7752952" y="2694780"/>
            <a:ext cx="535780" cy="46632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Picture 22" descr="Man writing on a notebook"/>
          <p:cNvPicPr>
            <a:picLocks noChangeAspect="1"/>
          </p:cNvPicPr>
          <p:nvPr/>
        </p:nvPicPr>
        <p:blipFill rotWithShape="1">
          <a:blip r:embed="rId3"/>
          <a:srcRect l="5250" t="39310" r="26750" b="4160"/>
          <a:stretch>
            <a:fillRect/>
          </a:stretch>
        </p:blipFill>
        <p:spPr>
          <a:xfrm>
            <a:off x="0" y="2192213"/>
            <a:ext cx="6995711" cy="3876749"/>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5</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55457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sz="3600" b="1">
                <a:latin typeface="+mj-ea"/>
              </a:rPr>
              <a:t>3.</a:t>
            </a:r>
            <a:r>
              <a:rPr lang="ko-KR" altLang="en-US" sz="3600" b="1"/>
              <a:t>시스템 주요 기능 사용 라이브러리</a:t>
            </a:r>
            <a:endParaRPr lang="en-US" sz="3600" b="1"/>
          </a:p>
        </p:txBody>
      </p:sp>
      <p:sp>
        <p:nvSpPr>
          <p:cNvPr id="8" name="Rectangle 7"/>
          <p:cNvSpPr/>
          <p:nvPr/>
        </p:nvSpPr>
        <p:spPr>
          <a:xfrm>
            <a:off x="5786618" y="1007083"/>
            <a:ext cx="6405383" cy="53667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a:stCxn id="9" idx="0"/>
            <a:endCxn id="77" idx="4"/>
          </p:cNvCxnSpPr>
          <p:nvPr/>
        </p:nvCxnSpPr>
        <p:spPr>
          <a:xfrm rot="16200000" flipH="1" flipV="1">
            <a:off x="4530671" y="4136202"/>
            <a:ext cx="3759127" cy="2"/>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096000" y="2256641"/>
            <a:ext cx="5557790" cy="628469"/>
            <a:chOff x="6315561" y="2193644"/>
            <a:chExt cx="5557790" cy="628469"/>
          </a:xfrm>
        </p:grpSpPr>
        <p:sp>
          <p:nvSpPr>
            <p:cNvPr id="68" name="Rectangle 67"/>
            <p:cNvSpPr/>
            <p:nvPr/>
          </p:nvSpPr>
          <p:spPr>
            <a:xfrm>
              <a:off x="7049852" y="2295161"/>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400">
                  <a:solidFill>
                    <a:schemeClr val="tx1"/>
                  </a:solidFill>
                  <a:latin typeface="맑은 고딕"/>
                  <a:ea typeface="맑은 고딕"/>
                  <a:cs typeface="Segoe UI"/>
                </a:rPr>
                <a:t>Web: Open CV </a:t>
              </a:r>
              <a:r>
                <a:rPr lang="ko-KR" altLang="en-US" sz="1400">
                  <a:solidFill>
                    <a:schemeClr val="tx1"/>
                  </a:solidFill>
                  <a:latin typeface="맑은 고딕"/>
                  <a:cs typeface="Segoe UI"/>
                </a:rPr>
                <a:t>라이브러리 사용</a:t>
              </a:r>
              <a:r>
                <a:rPr lang="en-US" sz="1400">
                  <a:solidFill>
                    <a:schemeClr val="tx1"/>
                  </a:solidFill>
                  <a:latin typeface="맑은 고딕"/>
                  <a:ea typeface="맑은 고딕"/>
                  <a:cs typeface="Segoe UI"/>
                </a:rPr>
                <a:t>.</a:t>
              </a:r>
              <a:endParaRPr lang="en-US" sz="1400">
                <a:solidFill>
                  <a:schemeClr val="tx1"/>
                </a:solidFill>
                <a:latin typeface="맑은 고딕"/>
                <a:ea typeface="맑은 고딕"/>
                <a:cs typeface="Segoe UI"/>
              </a:endParaRPr>
            </a:p>
            <a:p>
              <a:pPr lvl="0">
                <a:defRPr/>
              </a:pPr>
              <a:r>
                <a:rPr lang="en-US" altLang="ko-KR" sz="1400" u="sng">
                  <a:solidFill>
                    <a:srgbClr val="0000ff"/>
                  </a:solidFill>
                  <a:latin typeface="맑은 고딕"/>
                  <a:cs typeface="Segoe UI"/>
                </a:rPr>
                <a:t>https://github.com/opencv/opencv</a:t>
              </a:r>
              <a:endParaRPr lang="ko-KR" altLang="en-US" sz="1400" u="sng">
                <a:solidFill>
                  <a:srgbClr val="0000ff"/>
                </a:solidFill>
                <a:latin typeface="맑은 고딕"/>
                <a:ea typeface="맑은 고딕"/>
                <a:cs typeface="Segoe UI"/>
              </a:endParaRPr>
            </a:p>
          </p:txBody>
        </p:sp>
        <p:sp>
          <p:nvSpPr>
            <p:cNvPr id="9" name="Oval 8"/>
            <p:cNvSpPr/>
            <p:nvPr/>
          </p:nvSpPr>
          <p:spPr>
            <a:xfrm>
              <a:off x="6315561" y="2193644"/>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095999" y="2982693"/>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400">
                  <a:solidFill>
                    <a:schemeClr val="tx1"/>
                  </a:solidFill>
                  <a:latin typeface="+mj-ea"/>
                  <a:ea typeface="+mj-ea"/>
                  <a:cs typeface="Segoe UI"/>
                </a:rPr>
                <a:t>App: FireBase </a:t>
              </a:r>
              <a:r>
                <a:rPr lang="ko-KR" altLang="en-US" sz="1400">
                  <a:solidFill>
                    <a:schemeClr val="tx1"/>
                  </a:solidFill>
                  <a:latin typeface="+mj-ea"/>
                  <a:ea typeface="+mj-ea"/>
                  <a:cs typeface="Segoe UI"/>
                </a:rPr>
                <a:t>라이브러리 사용</a:t>
              </a:r>
              <a:endParaRPr lang="ko-KR" altLang="en-US" sz="1400">
                <a:solidFill>
                  <a:schemeClr val="tx1"/>
                </a:solidFill>
                <a:latin typeface="+mj-ea"/>
                <a:ea typeface="+mj-ea"/>
                <a:cs typeface="Segoe UI"/>
              </a:endParaRPr>
            </a:p>
            <a:p>
              <a:pPr lvl="0">
                <a:defRPr/>
              </a:pPr>
              <a:r>
                <a:rPr lang="en-US" altLang="ko-KR" sz="1400" u="sng">
                  <a:solidFill>
                    <a:srgbClr val="0000ff"/>
                  </a:solidFill>
                  <a:latin typeface="+mj-ea"/>
                  <a:ea typeface="+mj-ea"/>
                  <a:cs typeface="Segoe UI"/>
                </a:rPr>
                <a:t>https://firebase.google.com/docs/libraries?hl=ko</a:t>
              </a:r>
              <a:endParaRPr lang="en-US" altLang="ko-KR" sz="1400" u="sng">
                <a:solidFill>
                  <a:srgbClr val="0000ff"/>
                </a:solidFill>
                <a:latin typeface="+mj-ea"/>
                <a:ea typeface="+mj-ea"/>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096000" y="3807964"/>
            <a:ext cx="5385812" cy="628469"/>
            <a:chOff x="6295717" y="4032567"/>
            <a:chExt cx="5385812" cy="628469"/>
          </a:xfrm>
        </p:grpSpPr>
        <p:sp>
          <p:nvSpPr>
            <p:cNvPr id="74" name="Rectangle 73">
              <a:hlinkClick r:id="rId4"/>
            </p:cNvPr>
            <p:cNvSpPr/>
            <p:nvPr/>
          </p:nvSpPr>
          <p:spPr>
            <a:xfrm>
              <a:off x="7000244" y="4134085"/>
              <a:ext cx="4681285" cy="5269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altLang="ko-KR" sz="1400">
                  <a:solidFill>
                    <a:schemeClr val="tx1"/>
                  </a:solidFill>
                  <a:latin typeface="맑은 고딕"/>
                  <a:cs typeface="Segoe UI"/>
                </a:rPr>
                <a:t>App: mlkit </a:t>
              </a:r>
              <a:r>
                <a:rPr lang="ko-KR" altLang="en-US" sz="1400">
                  <a:solidFill>
                    <a:schemeClr val="tx1"/>
                  </a:solidFill>
                  <a:latin typeface="맑은 고딕"/>
                  <a:cs typeface="Segoe UI"/>
                </a:rPr>
                <a:t>라이브러리 사용   </a:t>
              </a:r>
              <a:r>
                <a:rPr lang="en-US" sz="1400" u="sng">
                  <a:solidFill>
                    <a:srgbClr val="0000ff"/>
                  </a:solidFill>
                  <a:latin typeface="맑은 고딕"/>
                  <a:ea typeface="맑은 고딕"/>
                  <a:cs typeface="Segoe UI"/>
                  <a:hlinkClick r:id="rId4"/>
                </a:rPr>
                <a:t>https://developers.google.com/ml-kit/guides?hl=ko</a:t>
              </a:r>
              <a:endParaRPr lang="en-US" sz="1400" u="sng">
                <a:solidFill>
                  <a:srgbClr val="0000ff"/>
                </a:solidFill>
                <a:latin typeface="맑은 고딕"/>
                <a:ea typeface="맑은 고딕"/>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095999" y="5387298"/>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endParaRPr lang="en-US" altLang="ko-KR" sz="1400">
                <a:solidFill>
                  <a:schemeClr val="tx1"/>
                </a:solidFill>
                <a:latin typeface="맑은 고딕"/>
                <a:ea typeface="맑은 고딕"/>
                <a:cs typeface="Segoe UI"/>
              </a:endParaRPr>
            </a:p>
            <a:p>
              <a:pPr lvl="0">
                <a:defRPr/>
              </a:pPr>
              <a:r>
                <a:rPr lang="en-US" altLang="ko-KR" sz="1400">
                  <a:solidFill>
                    <a:schemeClr val="tx1"/>
                  </a:solidFill>
                  <a:latin typeface="맑은 고딕"/>
                  <a:cs typeface="Segoe UI"/>
                </a:rPr>
                <a:t>App: </a:t>
              </a:r>
              <a:r>
                <a:rPr lang="ko-KR" altLang="en-US" sz="1400">
                  <a:solidFill>
                    <a:schemeClr val="tx1"/>
                  </a:solidFill>
                  <a:latin typeface="맑은 고딕"/>
                  <a:cs typeface="Segoe UI"/>
                </a:rPr>
                <a:t>텍스트감지 </a:t>
              </a:r>
              <a:r>
                <a:rPr lang="en-US" altLang="ko-KR" sz="1400">
                  <a:solidFill>
                    <a:schemeClr val="tx1"/>
                  </a:solidFill>
                  <a:latin typeface="맑은 고딕"/>
                  <a:cs typeface="Segoe UI"/>
                </a:rPr>
                <a:t>Meta data mlkit ocr</a:t>
              </a:r>
              <a:r>
                <a:rPr lang="ko-KR" altLang="en-US" sz="1400">
                  <a:solidFill>
                    <a:schemeClr val="tx1"/>
                  </a:solidFill>
                  <a:latin typeface="맑은 고딕"/>
                  <a:cs typeface="Segoe UI"/>
                </a:rPr>
                <a:t>데이터 사용</a:t>
              </a:r>
              <a:endParaRPr lang="ko-KR" altLang="en-US" sz="1400">
                <a:solidFill>
                  <a:schemeClr val="tx1"/>
                </a:solidFill>
                <a:latin typeface="맑은 고딕"/>
                <a:cs typeface="Segoe UI"/>
              </a:endParaRPr>
            </a:p>
            <a:p>
              <a:pPr lvl="0">
                <a:defRPr/>
              </a:pPr>
              <a:r>
                <a:rPr lang="en-US" altLang="ko-KR" sz="1400" u="sng">
                  <a:solidFill>
                    <a:srgbClr val="0000ff"/>
                  </a:solidFill>
                  <a:latin typeface="맑은 고딕"/>
                  <a:cs typeface="Segoe UI"/>
                </a:rPr>
                <a:t>https://firebase.google.com/docs/ml-kit/android/recognize-text?hl=ko</a:t>
              </a:r>
              <a:r>
                <a:rPr lang="ko-KR" altLang="en-US" sz="1400" u="sng">
                  <a:solidFill>
                    <a:srgbClr val="0000ff"/>
                  </a:solidFill>
                  <a:latin typeface="맑은 고딕"/>
                  <a:cs typeface="Segoe UI"/>
                </a:rPr>
                <a:t> </a:t>
              </a:r>
              <a:endParaRPr lang="ko-KR" altLang="en-US" sz="1400" u="sng">
                <a:solidFill>
                  <a:srgbClr val="0000ff"/>
                </a:solidFill>
                <a:latin typeface="맑은 고딕"/>
                <a:cs typeface="Segoe UI"/>
              </a:endParaRPr>
            </a:p>
            <a:p>
              <a:pPr lvl="0">
                <a:defRPr/>
              </a:pPr>
              <a:r>
                <a:rPr lang="en-US" sz="1400" u="sng">
                  <a:solidFill>
                    <a:srgbClr val="0000ff"/>
                  </a:solidFill>
                  <a:latin typeface="+mj-lt"/>
                  <a:cs typeface="Segoe UI"/>
                </a:rPr>
                <a:t>.</a:t>
              </a:r>
              <a:r>
                <a:rPr lang="en-US" sz="1400">
                  <a:solidFill>
                    <a:schemeClr val="tx1"/>
                  </a:solidFill>
                  <a:latin typeface="+mj-lt"/>
                  <a:cs typeface="Segoe UI"/>
                </a:rPr>
                <a:t> </a:t>
              </a:r>
              <a:endParaRPr lang="en-US" sz="1400">
                <a:solidFill>
                  <a:schemeClr val="tx1"/>
                </a:solidFill>
                <a:latin typeface="+mj-lt"/>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ltLang="ko-KR">
                  <a:solidFill>
                    <a:srgbClr val="0062ff"/>
                  </a:solidFill>
                </a:rPr>
                <a:t>5</a:t>
              </a:r>
              <a:endParaRPr lang="en-US" altLang="ko-KR">
                <a:solidFill>
                  <a:srgbClr val="0062ff"/>
                </a:solidFill>
              </a:endParaRPr>
            </a:p>
          </p:txBody>
        </p:sp>
      </p:grpSp>
      <p:sp>
        <p:nvSpPr>
          <p:cNvPr id="60" name="Rectangle 59"/>
          <p:cNvSpPr/>
          <p:nvPr/>
        </p:nvSpPr>
        <p:spPr>
          <a:xfrm>
            <a:off x="1" y="2192215"/>
            <a:ext cx="5786615" cy="3876748"/>
          </a:xfrm>
          <a:prstGeom prst="rect">
            <a:avLst/>
          </a:prstGeom>
          <a:gradFill>
            <a:gsLst>
              <a:gs pos="21000">
                <a:srgbClr val="242424">
                  <a:alpha val="98000"/>
                </a:srgbClr>
              </a:gs>
              <a:gs pos="0">
                <a:schemeClr val="tx1"/>
              </a:gs>
              <a:gs pos="100000">
                <a:schemeClr val="tx1">
                  <a:lumMod val="75000"/>
                  <a:lumOff val="25000"/>
                  <a:alpha val="1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2" name="TextBox 61"/>
          <p:cNvSpPr txBox="1"/>
          <p:nvPr/>
        </p:nvSpPr>
        <p:spPr>
          <a:xfrm>
            <a:off x="700066" y="3222648"/>
            <a:ext cx="4718799" cy="1815882"/>
          </a:xfrm>
          <a:prstGeom prst="rect">
            <a:avLst/>
          </a:prstGeom>
          <a:noFill/>
        </p:spPr>
        <p:txBody>
          <a:bodyPr wrap="square">
            <a:spAutoFit/>
          </a:bodyPr>
          <a:lstStyle/>
          <a:p>
            <a:pPr lvl="0">
              <a:defRPr/>
            </a:pPr>
            <a:r>
              <a:rPr lang="en-US" sz="1600">
                <a:solidFill>
                  <a:schemeClr val="bg1"/>
                </a:solidFill>
                <a:latin typeface="+mj-lt"/>
                <a:cs typeface="Segoe U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600">
              <a:solidFill>
                <a:schemeClr val="bg1"/>
              </a:solidFill>
              <a:latin typeface="+mj-lt"/>
              <a:cs typeface="Segoe UI"/>
            </a:endParaRPr>
          </a:p>
        </p:txBody>
      </p:sp>
      <p:sp>
        <p:nvSpPr>
          <p:cNvPr id="61" name="Oval 60"/>
          <p:cNvSpPr/>
          <p:nvPr/>
        </p:nvSpPr>
        <p:spPr>
          <a:xfrm>
            <a:off x="700066" y="1899924"/>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grpSp>
        <p:nvGrpSpPr>
          <p:cNvPr id="26" name="Group 25"/>
          <p:cNvGrpSpPr/>
          <p:nvPr/>
        </p:nvGrpSpPr>
        <p:grpSpPr>
          <a:xfrm rot="0">
            <a:off x="887300" y="2041121"/>
            <a:ext cx="254000" cy="346075"/>
            <a:chOff x="3444876" y="2173289"/>
            <a:chExt cx="254000" cy="346075"/>
          </a:xfrm>
        </p:grpSpPr>
        <p:sp>
          <p:nvSpPr>
            <p:cNvPr id="27" name="Freeform 66"/>
            <p:cNvSpPr/>
            <p:nvPr/>
          </p:nvSpPr>
          <p:spPr>
            <a:xfrm>
              <a:off x="3503613" y="2413001"/>
              <a:ext cx="46038" cy="38100"/>
            </a:xfrm>
            <a:custGeom>
              <a:avLst/>
              <a:gdLst>
                <a:gd name="T0" fmla="*/ 29 w 29"/>
                <a:gd name="T1" fmla="*/ 0 h 24"/>
                <a:gd name="T2" fmla="*/ 29 w 29"/>
                <a:gd name="T3" fmla="*/ 15 h 24"/>
                <a:gd name="T4" fmla="*/ 0 w 29"/>
                <a:gd name="T5" fmla="*/ 24 h 24"/>
              </a:gdLst>
              <a:cxnLst>
                <a:cxn ang="0">
                  <a:pos x="T0" y="T1"/>
                </a:cxn>
                <a:cxn ang="0">
                  <a:pos x="T2" y="T3"/>
                </a:cxn>
                <a:cxn ang="0">
                  <a:pos x="T4" y="T5"/>
                </a:cxn>
              </a:cxnLst>
              <a:rect l="0" t="0" r="r" b="b"/>
              <a:pathLst>
                <a:path w="29" h="24">
                  <a:moveTo>
                    <a:pt x="29" y="0"/>
                  </a:moveTo>
                  <a:lnTo>
                    <a:pt x="29" y="15"/>
                  </a:lnTo>
                  <a:lnTo>
                    <a:pt x="0"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8" name="Freeform 67"/>
            <p:cNvSpPr/>
            <p:nvPr/>
          </p:nvSpPr>
          <p:spPr>
            <a:xfrm>
              <a:off x="3594101" y="2413001"/>
              <a:ext cx="46038" cy="38100"/>
            </a:xfrm>
            <a:custGeom>
              <a:avLst/>
              <a:gdLst>
                <a:gd name="T0" fmla="*/ 0 w 29"/>
                <a:gd name="T1" fmla="*/ 0 h 24"/>
                <a:gd name="T2" fmla="*/ 0 w 29"/>
                <a:gd name="T3" fmla="*/ 15 h 24"/>
                <a:gd name="T4" fmla="*/ 29 w 29"/>
                <a:gd name="T5" fmla="*/ 24 h 24"/>
              </a:gdLst>
              <a:cxnLst>
                <a:cxn ang="0">
                  <a:pos x="T0" y="T1"/>
                </a:cxn>
                <a:cxn ang="0">
                  <a:pos x="T2" y="T3"/>
                </a:cxn>
                <a:cxn ang="0">
                  <a:pos x="T4" y="T5"/>
                </a:cxn>
              </a:cxnLst>
              <a:rect l="0" t="0" r="r" b="b"/>
              <a:pathLst>
                <a:path w="29" h="24">
                  <a:moveTo>
                    <a:pt x="0" y="0"/>
                  </a:moveTo>
                  <a:lnTo>
                    <a:pt x="0" y="15"/>
                  </a:lnTo>
                  <a:lnTo>
                    <a:pt x="29"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9" name="Oval 68"/>
            <p:cNvSpPr>
              <a:spLocks noChangeArrowheads="1"/>
            </p:cNvSpPr>
            <p:nvPr/>
          </p:nvSpPr>
          <p:spPr>
            <a:xfrm>
              <a:off x="3527426" y="2324101"/>
              <a:ext cx="88900" cy="9683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0" name="Freeform 69"/>
            <p:cNvSpPr/>
            <p:nvPr/>
          </p:nvSpPr>
          <p:spPr>
            <a:xfrm>
              <a:off x="3527426" y="2357439"/>
              <a:ext cx="88900" cy="14288"/>
            </a:xfrm>
            <a:custGeom>
              <a:avLst/>
              <a:gdLst>
                <a:gd name="T0" fmla="*/ 24 w 24"/>
                <a:gd name="T1" fmla="*/ 2 h 4"/>
                <a:gd name="T2" fmla="*/ 14 w 24"/>
                <a:gd name="T3" fmla="*/ 0 h 4"/>
                <a:gd name="T4" fmla="*/ 0 w 24"/>
                <a:gd name="T5" fmla="*/ 1 h 4"/>
              </a:gd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1" name="Freeform 70"/>
            <p:cNvSpPr/>
            <p:nvPr/>
          </p:nvSpPr>
          <p:spPr>
            <a:xfrm>
              <a:off x="3444876" y="2233614"/>
              <a:ext cx="254000" cy="285750"/>
            </a:xfrm>
            <a:custGeom>
              <a:avLst/>
              <a:gdLst>
                <a:gd name="T0" fmla="*/ 104 w 160"/>
                <a:gd name="T1" fmla="*/ 0 h 180"/>
                <a:gd name="T2" fmla="*/ 160 w 160"/>
                <a:gd name="T3" fmla="*/ 0 h 180"/>
                <a:gd name="T4" fmla="*/ 160 w 160"/>
                <a:gd name="T5" fmla="*/ 180 h 180"/>
                <a:gd name="T6" fmla="*/ 0 w 160"/>
                <a:gd name="T7" fmla="*/ 180 h 180"/>
                <a:gd name="T8" fmla="*/ 0 w 160"/>
                <a:gd name="T9" fmla="*/ 0 h 180"/>
                <a:gd name="T10" fmla="*/ 56 w 160"/>
                <a:gd name="T11" fmla="*/ 0 h 180"/>
              </a:gdLst>
              <a:cxnLst>
                <a:cxn ang="0">
                  <a:pos x="T0" y="T1"/>
                </a:cxn>
                <a:cxn ang="0">
                  <a:pos x="T2" y="T3"/>
                </a:cxn>
                <a:cxn ang="0">
                  <a:pos x="T4" y="T5"/>
                </a:cxn>
                <a:cxn ang="0">
                  <a:pos x="T6" y="T7"/>
                </a:cxn>
                <a:cxn ang="0">
                  <a:pos x="T8" y="T9"/>
                </a:cxn>
                <a:cxn ang="0">
                  <a:pos x="T10" y="T11"/>
                </a:cxn>
              </a:cxnLst>
              <a:rect l="0" t="0" r="r" b="b"/>
              <a:pathLst>
                <a:path w="160" h="180">
                  <a:moveTo>
                    <a:pt x="104" y="0"/>
                  </a:moveTo>
                  <a:lnTo>
                    <a:pt x="160" y="0"/>
                  </a:lnTo>
                  <a:lnTo>
                    <a:pt x="160" y="180"/>
                  </a:lnTo>
                  <a:lnTo>
                    <a:pt x="0" y="180"/>
                  </a:lnTo>
                  <a:lnTo>
                    <a:pt x="0" y="0"/>
                  </a:lnTo>
                  <a:lnTo>
                    <a:pt x="56"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2" name="Freeform 71"/>
            <p:cNvSpPr/>
            <p:nvPr/>
          </p:nvSpPr>
          <p:spPr>
            <a:xfrm>
              <a:off x="3473451" y="2263776"/>
              <a:ext cx="195263" cy="225425"/>
            </a:xfrm>
            <a:custGeom>
              <a:avLst/>
              <a:gdLst>
                <a:gd name="T0" fmla="*/ 86 w 123"/>
                <a:gd name="T1" fmla="*/ 0 h 142"/>
                <a:gd name="T2" fmla="*/ 123 w 123"/>
                <a:gd name="T3" fmla="*/ 0 h 142"/>
                <a:gd name="T4" fmla="*/ 123 w 123"/>
                <a:gd name="T5" fmla="*/ 142 h 142"/>
                <a:gd name="T6" fmla="*/ 0 w 123"/>
                <a:gd name="T7" fmla="*/ 142 h 142"/>
                <a:gd name="T8" fmla="*/ 0 w 123"/>
                <a:gd name="T9" fmla="*/ 0 h 142"/>
                <a:gd name="T10" fmla="*/ 38 w 123"/>
                <a:gd name="T11" fmla="*/ 0 h 142"/>
              </a:gdLst>
              <a:cxnLst>
                <a:cxn ang="0">
                  <a:pos x="T0" y="T1"/>
                </a:cxn>
                <a:cxn ang="0">
                  <a:pos x="T2" y="T3"/>
                </a:cxn>
                <a:cxn ang="0">
                  <a:pos x="T4" y="T5"/>
                </a:cxn>
                <a:cxn ang="0">
                  <a:pos x="T6" y="T7"/>
                </a:cxn>
                <a:cxn ang="0">
                  <a:pos x="T8" y="T9"/>
                </a:cxn>
                <a:cxn ang="0">
                  <a:pos x="T10" y="T11"/>
                </a:cxn>
              </a:cxnLst>
              <a:rect l="0" t="0" r="r" b="b"/>
              <a:pathLst>
                <a:path w="123" h="142">
                  <a:moveTo>
                    <a:pt x="86" y="0"/>
                  </a:moveTo>
                  <a:lnTo>
                    <a:pt x="123" y="0"/>
                  </a:lnTo>
                  <a:lnTo>
                    <a:pt x="123" y="142"/>
                  </a:lnTo>
                  <a:lnTo>
                    <a:pt x="0" y="142"/>
                  </a:lnTo>
                  <a:lnTo>
                    <a:pt x="0" y="0"/>
                  </a:lnTo>
                  <a:lnTo>
                    <a:pt x="38"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3" name="Freeform 72"/>
            <p:cNvSpPr/>
            <p:nvPr/>
          </p:nvSpPr>
          <p:spPr>
            <a:xfrm>
              <a:off x="3533776" y="2173289"/>
              <a:ext cx="76200" cy="112713"/>
            </a:xfrm>
            <a:custGeom>
              <a:avLst/>
              <a:gdLst>
                <a:gd name="T0" fmla="*/ 20 w 20"/>
                <a:gd name="T1" fmla="*/ 30 h 30"/>
                <a:gd name="T2" fmla="*/ 0 w 20"/>
                <a:gd name="T3" fmla="*/ 30 h 30"/>
                <a:gd name="T4" fmla="*/ 0 w 20"/>
                <a:gd name="T5" fmla="*/ 10 h 30"/>
                <a:gd name="T6" fmla="*/ 10 w 20"/>
                <a:gd name="T7" fmla="*/ 0 h 30"/>
                <a:gd name="T8" fmla="*/ 20 w 20"/>
                <a:gd name="T9" fmla="*/ 10 h 30"/>
                <a:gd name="T10" fmla="*/ 20 w 20"/>
                <a:gd name="T11" fmla="*/ 30 h 30"/>
              </a:gdLst>
              <a:cxnLst>
                <a:cxn ang="0">
                  <a:pos x="T0" y="T1"/>
                </a:cxn>
                <a:cxn ang="0">
                  <a:pos x="T2" y="T3"/>
                </a:cxn>
                <a:cxn ang="0">
                  <a:pos x="T4" y="T5"/>
                </a:cxn>
                <a:cxn ang="0">
                  <a:pos x="T6" y="T7"/>
                </a:cxn>
                <a:cxn ang="0">
                  <a:pos x="T8" y="T9"/>
                </a:cxn>
                <a:cxn ang="0">
                  <a:pos x="T10" y="T11"/>
                </a:cxn>
              </a:cxnLst>
              <a:rect l="0" t="0" r="r" b="b"/>
              <a:pathLst>
                <a:path w="20" h="30">
                  <a:moveTo>
                    <a:pt x="20" y="30"/>
                  </a:moveTo>
                  <a:quadBezTo>
                    <a:pt x="0" y="30"/>
                    <a:pt x="0" y="30"/>
                  </a:quadBezTo>
                  <a:quadBezTo>
                    <a:pt x="0" y="10"/>
                    <a:pt x="0" y="10"/>
                  </a:quadBezTo>
                  <a:cubicBezTo>
                    <a:pt x="0" y="4"/>
                    <a:pt x="4" y="0"/>
                    <a:pt x="10" y="0"/>
                  </a:cubicBezTo>
                  <a:cubicBezTo>
                    <a:pt x="15" y="0"/>
                    <a:pt x="20" y="4"/>
                    <a:pt x="20" y="10"/>
                  </a:cubicBezTo>
                  <a:lnTo>
                    <a:pt x="20" y="3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4" name="Freeform 73"/>
            <p:cNvSpPr/>
            <p:nvPr/>
          </p:nvSpPr>
          <p:spPr>
            <a:xfrm>
              <a:off x="3563938" y="2203451"/>
              <a:ext cx="15875"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quadBezTo>
                    <a:pt x="2" y="4"/>
                    <a:pt x="2" y="4"/>
                  </a:quadBezTo>
                  <a:cubicBezTo>
                    <a:pt x="1" y="4"/>
                    <a:pt x="0" y="3"/>
                    <a:pt x="0" y="2"/>
                  </a:cubicBezTo>
                  <a:quadBezTo>
                    <a:pt x="0" y="2"/>
                    <a:pt x="0" y="2"/>
                  </a:quadBezTo>
                  <a:cubicBezTo>
                    <a:pt x="0" y="1"/>
                    <a:pt x="1" y="0"/>
                    <a:pt x="2" y="0"/>
                  </a:cubicBezTo>
                  <a:quadBezTo>
                    <a:pt x="2" y="0"/>
                    <a:pt x="2" y="0"/>
                  </a:quadBezTo>
                  <a:cubicBezTo>
                    <a:pt x="3" y="0"/>
                    <a:pt x="4" y="1"/>
                    <a:pt x="4" y="2"/>
                  </a:cubicBez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7"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10" name="그림 9"/>
          <p:cNvPicPr>
            <a:picLocks noChangeAspect="1"/>
          </p:cNvPicPr>
          <p:nvPr/>
        </p:nvPicPr>
        <p:blipFill rotWithShape="1">
          <a:blip r:embed="rId5"/>
          <a:stretch>
            <a:fillRect/>
          </a:stretch>
        </p:blipFill>
        <p:spPr>
          <a:xfrm>
            <a:off x="0" y="1076535"/>
            <a:ext cx="5786616" cy="533474"/>
          </a:xfrm>
          <a:prstGeom prst="rect">
            <a:avLst/>
          </a:prstGeom>
        </p:spPr>
      </p:pic>
      <p:sp>
        <p:nvSpPr>
          <p:cNvPr id="12" name="Rectangle 4"/>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17" name="그림 16"/>
          <p:cNvPicPr>
            <a:picLocks noChangeAspect="1"/>
          </p:cNvPicPr>
          <p:nvPr/>
        </p:nvPicPr>
        <p:blipFill rotWithShape="1">
          <a:blip r:embed="rId6"/>
          <a:stretch>
            <a:fillRect/>
          </a:stretch>
        </p:blipFill>
        <p:spPr>
          <a:xfrm>
            <a:off x="-1" y="1593645"/>
            <a:ext cx="5786615" cy="4760321"/>
          </a:xfrm>
          <a:prstGeom prst="rect">
            <a:avLst/>
          </a:prstGeom>
        </p:spPr>
      </p:pic>
      <p:pic>
        <p:nvPicPr>
          <p:cNvPr id="18" name="그림 17"/>
          <p:cNvPicPr>
            <a:picLocks noChangeAspect="1"/>
          </p:cNvPicPr>
          <p:nvPr/>
        </p:nvPicPr>
        <p:blipFill rotWithShape="1">
          <a:blip r:embed="rId7"/>
          <a:stretch>
            <a:fillRect/>
          </a:stretch>
        </p:blipFill>
        <p:spPr>
          <a:xfrm>
            <a:off x="5786614" y="1058998"/>
            <a:ext cx="5786616" cy="1041842"/>
          </a:xfrm>
          <a:prstGeom prst="rect">
            <a:avLst/>
          </a:prstGeom>
        </p:spPr>
      </p:pic>
      <p:grpSp>
        <p:nvGrpSpPr>
          <p:cNvPr id="78" name="Group 15"/>
          <p:cNvGrpSpPr/>
          <p:nvPr/>
        </p:nvGrpSpPr>
        <p:grpSpPr>
          <a:xfrm rot="0">
            <a:off x="6095999" y="4616963"/>
            <a:ext cx="5528025" cy="628469"/>
            <a:chOff x="6295717" y="4792731"/>
            <a:chExt cx="5528025" cy="628469"/>
          </a:xfrm>
        </p:grpSpPr>
        <p:sp>
          <p:nvSpPr>
            <p:cNvPr id="79" name="Rectangle 75"/>
            <p:cNvSpPr/>
            <p:nvPr/>
          </p:nvSpPr>
          <p:spPr>
            <a:xfrm>
              <a:off x="7000243" y="4894249"/>
              <a:ext cx="4823499" cy="425433"/>
            </a:xfrm>
            <a:prstGeom prst="rect">
              <a:avLst/>
            </a:prstGeom>
            <a:solidFill>
              <a:srgbClr val="f2f2f2">
                <a:alpha val="100000"/>
              </a:srgbClr>
            </a:solidFill>
            <a:ln w="12700" cap="flat" cmpd="sng" algn="ctr">
              <a:noFill/>
              <a:prstDash val="solid"/>
              <a:miter/>
            </a:ln>
          </p:spPr>
          <p:txBody>
            <a:bodyPr anchor="ctr"/>
            <a:p>
              <a:pPr marL="0" lvl="0" indent="0" algn="l" defTabSz="914400" rtl="0" eaLnBrk="1" latinLnBrk="0" hangingPunct="1">
                <a:lnSpc>
                  <a:spcPct val="100000"/>
                </a:lnSpc>
                <a:spcBef>
                  <a:spcPts val="0"/>
                </a:spcBef>
                <a:spcAft>
                  <a:spcPts val="0"/>
                </a:spcAft>
                <a:buNone/>
                <a:defRPr/>
              </a:pPr>
              <a:endParaRPr xmlns:mc="http://schemas.openxmlformats.org/markup-compatibility/2006" xmlns:hp="http://schemas.haansoft.com/office/presentation/8.0" kumimoji="0" lang="en-US" altLang="ko-KR" sz="1400" b="0" i="0" u="none" strike="noStrike" kern="1200" cap="none" spc="0" normalizeH="0" baseline="0" mc:Ignorable="hp" hp:hslEmbossed="0">
                <a:solidFill>
                  <a:srgbClr val="000000"/>
                </a:solidFill>
                <a:latin typeface="맑은 고딕"/>
                <a:ea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1400" b="0" i="0" u="none" strike="noStrike" kern="1200" cap="none" spc="0" normalizeH="0" baseline="0" mc:Ignorable="hp" hp:hslEmbossed="0">
                  <a:solidFill>
                    <a:srgbClr val="000000"/>
                  </a:solidFill>
                  <a:latin typeface="맑은 고딕"/>
                  <a:cs typeface="Segoe UI"/>
                </a:rPr>
                <a:t>App: Arcore, Sceneform </a:t>
              </a:r>
              <a:r>
                <a:rPr xmlns:mc="http://schemas.openxmlformats.org/markup-compatibility/2006" xmlns:hp="http://schemas.haansoft.com/office/presentation/8.0" kumimoji="0" lang="ko-KR" altLang="en-US" sz="1400" b="0" i="0" u="none" strike="noStrike" kern="1200" cap="none" spc="0" normalizeH="0" baseline="0" mc:Ignorable="hp" hp:hslEmbossed="0">
                  <a:solidFill>
                    <a:srgbClr val="000000"/>
                  </a:solidFill>
                  <a:latin typeface="맑은 고딕"/>
                  <a:cs typeface="Segoe UI"/>
                </a:rPr>
                <a:t>라이브러리 사용 </a:t>
              </a:r>
              <a:endParaRPr xmlns:mc="http://schemas.openxmlformats.org/markup-compatibility/2006" xmlns:hp="http://schemas.haansoft.com/office/presentation/8.0" kumimoji="0" lang="ko-KR" altLang="en-US" sz="1400" b="0" i="0" u="none" strike="noStrike" kern="1200" cap="none" spc="0" normalizeH="0" baseline="0" mc:Ignorable="hp" hp:hslEmbossed="0">
                <a:solidFill>
                  <a:srgbClr val="000000"/>
                </a:solidFill>
                <a:latin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1400" b="0" i="0" u="none" strike="noStrike" kern="1200" cap="none" spc="0" normalizeH="0" baseline="0" mc:Ignorable="hp" hp:hslEmbossed="0">
                  <a:solidFill>
                    <a:srgbClr val="000000"/>
                  </a:solidFill>
                  <a:latin typeface="맑은 고딕"/>
                  <a:cs typeface="Segoe UI"/>
                  <a:hlinkClick r:id="rId8"/>
                </a:rPr>
                <a:t>https://developers.google.com/ar?hl=ko</a:t>
              </a:r>
              <a:endParaRPr xmlns:mc="http://schemas.openxmlformats.org/markup-compatibility/2006" xmlns:hp="http://schemas.haansoft.com/office/presentation/8.0" kumimoji="0" lang="en-US" altLang="ko-KR" sz="1400" b="0" i="0" u="none" strike="noStrike" kern="1200" cap="none" spc="0" normalizeH="0" baseline="0" mc:Ignorable="hp" hp:hslEmbossed="0">
                <a:solidFill>
                  <a:srgbClr val="000000"/>
                </a:solidFill>
                <a:latin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altLang="ko-KR" sz="1400" b="0" i="0" u="sng" strike="noStrike" kern="1200" cap="none" spc="0" normalizeH="0" baseline="0" mc:Ignorable="hp" hp:hslEmbossed="0">
                  <a:solidFill>
                    <a:srgbClr val="0000ff"/>
                  </a:solidFill>
                  <a:latin typeface="맑은 고딕"/>
                  <a:cs typeface="Segoe UI"/>
                </a:rPr>
                <a:t>https://developers.google.com/sceneform/develop?hl=ko</a:t>
              </a:r>
              <a:endParaRPr xmlns:mc="http://schemas.openxmlformats.org/markup-compatibility/2006" xmlns:hp="http://schemas.haansoft.com/office/presentation/8.0" kumimoji="0" lang="en-US" altLang="ko-KR" sz="1400" b="0" i="0" u="none" strike="noStrike" kern="1200" cap="none" spc="0" normalizeH="0" baseline="0" mc:Ignorable="hp" hp:hslEmbossed="0">
                <a:solidFill>
                  <a:srgbClr val="000000"/>
                </a:solidFill>
                <a:latin typeface="맑은 고딕"/>
                <a:cs typeface="Segoe UI"/>
              </a:endParaRPr>
            </a:p>
            <a:p>
              <a:pPr marL="0" lvl="0" indent="0" algn="l"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400" b="0" i="0" u="none" strike="noStrike" kern="1200" cap="none" spc="0" normalizeH="0" baseline="0" mc:Ignorable="hp" hp:hslEmbossed="0">
                  <a:solidFill>
                    <a:srgbClr val="000000"/>
                  </a:solidFill>
                  <a:latin typeface="맑은 고딕"/>
                  <a:ea typeface="맑은 고딕"/>
                  <a:cs typeface="Segoe UI"/>
                </a:rPr>
                <a:t>. </a:t>
              </a:r>
              <a:endParaRPr xmlns:mc="http://schemas.openxmlformats.org/markup-compatibility/2006" xmlns:hp="http://schemas.haansoft.com/office/presentation/8.0" kumimoji="0" lang="en-US" sz="1400" b="0" i="0" u="none" strike="noStrike" kern="1200" cap="none" spc="0" normalizeH="0" baseline="0" mc:Ignorable="hp" hp:hslEmbossed="0">
                <a:solidFill>
                  <a:srgbClr val="000000"/>
                </a:solidFill>
                <a:latin typeface="맑은 고딕"/>
                <a:ea typeface="맑은 고딕"/>
                <a:cs typeface="Segoe UI"/>
              </a:endParaRPr>
            </a:p>
          </p:txBody>
        </p:sp>
        <p:sp>
          <p:nvSpPr>
            <p:cNvPr id="80" name="Oval 76"/>
            <p:cNvSpPr/>
            <p:nvPr/>
          </p:nvSpPr>
          <p:spPr>
            <a:xfrm>
              <a:off x="6295717" y="4792731"/>
              <a:ext cx="628469" cy="628469"/>
            </a:xfrm>
            <a:prstGeom prst="ellipse">
              <a:avLst/>
            </a:prstGeom>
            <a:solidFill>
              <a:srgbClr val="ffffff">
                <a:alpha val="100000"/>
              </a:srgbClr>
            </a:solidFill>
            <a:ln w="12700" cap="flat" cmpd="sng" algn="ctr">
              <a:noFill/>
              <a:prstDash val="solid"/>
              <a:miter/>
            </a:ln>
          </p:spPr>
          <p:txBody>
            <a:bodyPr anchor="ctr"/>
            <a:p>
              <a:pPr marL="0" lvl="0" indent="0" algn="ctr" defTabSz="914400" rtl="0" eaLnBrk="1" latinLnBrk="0" hangingPunct="1">
                <a:lnSpc>
                  <a:spcPct val="100000"/>
                </a:lnSpc>
                <a:spcBef>
                  <a:spcPts val="0"/>
                </a:spcBef>
                <a:spcAft>
                  <a:spcPts val="0"/>
                </a:spcAft>
                <a:buNone/>
                <a:defRPr/>
              </a:pPr>
              <a:r>
                <a:rPr xmlns:mc="http://schemas.openxmlformats.org/markup-compatibility/2006" xmlns:hp="http://schemas.haansoft.com/office/presentation/8.0" kumimoji="0" lang="en-US" sz="1800" b="0" i="0" u="none" strike="noStrike" kern="1200" cap="none" spc="0" normalizeH="0" baseline="0" mc:Ignorable="hp" hp:hslEmbossed="0">
                  <a:solidFill>
                    <a:srgbClr val="0062ff"/>
                  </a:solidFill>
                  <a:latin typeface="Calibri"/>
                  <a:ea typeface="Calibri"/>
                  <a:cs typeface="Calibri"/>
                </a:rPr>
                <a:t>4</a:t>
              </a:r>
              <a:endParaRPr xmlns:mc="http://schemas.openxmlformats.org/markup-compatibility/2006" xmlns:hp="http://schemas.haansoft.com/office/presentation/8.0" kumimoji="0" lang="en-US" sz="1800" b="0" i="0" u="none" strike="noStrike" kern="1200" cap="none" spc="0" normalizeH="0" baseline="0" mc:Ignorable="hp" hp:hslEmbossed="0">
                <a:solidFill>
                  <a:srgbClr val="0062ff"/>
                </a:solidFill>
                <a:latin typeface="Calibri"/>
                <a:ea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7" name="Picture 16" descr="Business handshake"/>
          <p:cNvPicPr>
            <a:picLocks noChangeAspect="1"/>
          </p:cNvPicPr>
          <p:nvPr/>
        </p:nvPicPr>
        <p:blipFill rotWithShape="1">
          <a:blip r:embed="rId3"/>
          <a:srcRect l="19780" r="24620" b="9450"/>
          <a:stretch>
            <a:fillRect/>
          </a:stretch>
        </p:blipFill>
        <p:spPr>
          <a:xfrm>
            <a:off x="6096000" y="0"/>
            <a:ext cx="5721350" cy="6210300"/>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6</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431006"/>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4. </a:t>
            </a:r>
            <a:r>
              <a:rPr lang="ko-KR" altLang="en-US" b="1"/>
              <a:t>실행 화면</a:t>
            </a:r>
            <a:endParaRPr lang="en-US" b="1"/>
          </a:p>
        </p:txBody>
      </p:sp>
      <p:sp>
        <p:nvSpPr>
          <p:cNvPr id="75" name="Rectangle 74"/>
          <p:cNvSpPr/>
          <p:nvPr/>
        </p:nvSpPr>
        <p:spPr>
          <a:xfrm>
            <a:off x="381000" y="1409699"/>
            <a:ext cx="5708649" cy="4800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008000" rIns="182880" bIns="182880" anchor="t"/>
          <a:lstStyle/>
          <a:p>
            <a:pPr lvl="0" algn="ctr">
              <a:defRPr/>
            </a:pPr>
            <a:endParaRPr lang="en-US" sz="1200"/>
          </a:p>
        </p:txBody>
      </p:sp>
      <p:sp>
        <p:nvSpPr>
          <p:cNvPr id="151" name="Rectangle 150"/>
          <p:cNvSpPr/>
          <p:nvPr/>
        </p:nvSpPr>
        <p:spPr>
          <a:xfrm>
            <a:off x="2227324" y="6209961"/>
            <a:ext cx="2016000" cy="36000"/>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anchor="ctr"/>
          <a:lstStyle/>
          <a:p>
            <a:pPr lvl="0">
              <a:defRPr/>
            </a:pPr>
            <a:endParaRPr lang="en-US" sz="1000" i="1">
              <a:latin typeface="+mj-lt"/>
              <a:cs typeface="Segoe UI"/>
            </a:endParaRPr>
          </a:p>
        </p:txBody>
      </p:sp>
      <p:sp>
        <p:nvSpPr>
          <p:cNvPr id="113" name="Rectangle 112"/>
          <p:cNvSpPr/>
          <p:nvPr/>
        </p:nvSpPr>
        <p:spPr>
          <a:xfrm>
            <a:off x="6089648" y="-22360"/>
            <a:ext cx="5715000" cy="6223501"/>
          </a:xfrm>
          <a:prstGeom prst="rect">
            <a:avLst/>
          </a:prstGeom>
          <a:gradFill>
            <a:gsLst>
              <a:gs pos="21000">
                <a:srgbClr val="242424">
                  <a:alpha val="98000"/>
                </a:srgbClr>
              </a:gs>
              <a:gs pos="0">
                <a:schemeClr val="tx1"/>
              </a:gs>
              <a:gs pos="100000">
                <a:schemeClr val="tx1">
                  <a:lumMod val="75000"/>
                  <a:lumOff val="25000"/>
                  <a:alpha val="15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7" name="Rectangle 6"/>
          <p:cNvSpPr/>
          <p:nvPr/>
        </p:nvSpPr>
        <p:spPr>
          <a:xfrm>
            <a:off x="381000" y="1409699"/>
            <a:ext cx="5482256" cy="644807"/>
          </a:xfrm>
          <a:prstGeom prst="rect">
            <a:avLst/>
          </a:prstGeom>
          <a:solidFill>
            <a:srgbClr val="0062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91" name="Rectangle 90"/>
          <p:cNvSpPr/>
          <p:nvPr/>
        </p:nvSpPr>
        <p:spPr>
          <a:xfrm>
            <a:off x="996949" y="1578214"/>
            <a:ext cx="2483363" cy="307777"/>
          </a:xfrm>
          <a:prstGeom prst="rect">
            <a:avLst/>
          </a:prstGeom>
        </p:spPr>
        <p:txBody>
          <a:bodyPr wrap="square" lIns="0" tIns="0" rIns="0" bIns="0" anchor="t" anchorCtr="0">
            <a:spAutoFit/>
          </a:bodyPr>
          <a:lstStyle/>
          <a:p>
            <a:pPr lvl="0">
              <a:defRPr/>
            </a:pPr>
            <a:r>
              <a:rPr lang="en-US" sz="2000" b="1" i="1">
                <a:solidFill>
                  <a:schemeClr val="bg1"/>
                </a:solidFill>
                <a:latin typeface="+mj-lt"/>
                <a:cs typeface="Segoe UI"/>
              </a:rPr>
              <a:t>App </a:t>
            </a:r>
            <a:r>
              <a:rPr lang="ko-KR" altLang="en-US" sz="2000" b="1" i="1">
                <a:solidFill>
                  <a:schemeClr val="bg1"/>
                </a:solidFill>
                <a:latin typeface="+mj-lt"/>
                <a:cs typeface="Segoe UI"/>
              </a:rPr>
              <a:t>실행</a:t>
            </a:r>
            <a:endParaRPr lang="en-US" sz="2000" b="1" i="1">
              <a:solidFill>
                <a:schemeClr val="bg1"/>
              </a:solidFill>
              <a:latin typeface="+mj-lt"/>
              <a:cs typeface="Segoe UI"/>
            </a:endParaRPr>
          </a:p>
        </p:txBody>
      </p:sp>
      <p:grpSp>
        <p:nvGrpSpPr>
          <p:cNvPr id="72" name="Group 71"/>
          <p:cNvGrpSpPr/>
          <p:nvPr/>
        </p:nvGrpSpPr>
        <p:grpSpPr>
          <a:xfrm rot="0">
            <a:off x="5336778" y="1595182"/>
            <a:ext cx="273841" cy="273841"/>
            <a:chOff x="8986763" y="3255963"/>
            <a:chExt cx="346075" cy="346075"/>
          </a:xfrm>
        </p:grpSpPr>
        <p:sp>
          <p:nvSpPr>
            <p:cNvPr id="73" name="Freeform 112"/>
            <p:cNvSpPr/>
            <p:nvPr/>
          </p:nvSpPr>
          <p:spPr>
            <a:xfrm>
              <a:off x="8986763" y="3255963"/>
              <a:ext cx="346075" cy="346075"/>
            </a:xfrm>
            <a:custGeom>
              <a:avLst/>
              <a:gdLst>
                <a:gd name="T0" fmla="*/ 92 w 92"/>
                <a:gd name="T1" fmla="*/ 76 h 92"/>
                <a:gd name="T2" fmla="*/ 76 w 92"/>
                <a:gd name="T3" fmla="*/ 92 h 92"/>
                <a:gd name="T4" fmla="*/ 16 w 92"/>
                <a:gd name="T5" fmla="*/ 92 h 92"/>
                <a:gd name="T6" fmla="*/ 0 w 92"/>
                <a:gd name="T7" fmla="*/ 76 h 92"/>
                <a:gd name="T8" fmla="*/ 0 w 92"/>
                <a:gd name="T9" fmla="*/ 16 h 92"/>
                <a:gd name="T10" fmla="*/ 16 w 92"/>
                <a:gd name="T11" fmla="*/ 0 h 92"/>
                <a:gd name="T12" fmla="*/ 76 w 92"/>
                <a:gd name="T13" fmla="*/ 0 h 92"/>
                <a:gd name="T14" fmla="*/ 92 w 92"/>
                <a:gd name="T15" fmla="*/ 16 h 92"/>
                <a:gd name="T16" fmla="*/ 92 w 92"/>
                <a:gd name="T17" fmla="*/ 76 h 9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92" y="76"/>
                  </a:moveTo>
                  <a:cubicBezTo>
                    <a:pt x="92" y="85"/>
                    <a:pt x="85" y="92"/>
                    <a:pt x="76" y="92"/>
                  </a:cubicBezTo>
                  <a:quadBezTo>
                    <a:pt x="16" y="92"/>
                    <a:pt x="16" y="92"/>
                  </a:quadBezTo>
                  <a:cubicBezTo>
                    <a:pt x="7" y="92"/>
                    <a:pt x="0" y="85"/>
                    <a:pt x="0" y="76"/>
                  </a:cubicBezTo>
                  <a:quadBezTo>
                    <a:pt x="0" y="16"/>
                    <a:pt x="0" y="16"/>
                  </a:quadBezTo>
                  <a:cubicBezTo>
                    <a:pt x="0" y="7"/>
                    <a:pt x="7" y="0"/>
                    <a:pt x="16" y="0"/>
                  </a:cubicBezTo>
                  <a:quadBezTo>
                    <a:pt x="76" y="0"/>
                    <a:pt x="76" y="0"/>
                  </a:quadBezTo>
                  <a:cubicBezTo>
                    <a:pt x="85" y="0"/>
                    <a:pt x="92" y="7"/>
                    <a:pt x="92" y="16"/>
                  </a:cubicBezTo>
                  <a:lnTo>
                    <a:pt x="92" y="76"/>
                  </a:lnTo>
                  <a:close/>
                </a:path>
              </a:pathLst>
            </a:custGeom>
            <a:noFill/>
            <a:ln w="12700" cap="rnd">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74" name="Oval 73"/>
            <p:cNvSpPr>
              <a:spLocks noChangeArrowheads="1"/>
            </p:cNvSpPr>
            <p:nvPr/>
          </p:nvSpPr>
          <p:spPr>
            <a:xfrm>
              <a:off x="9118525" y="3395663"/>
              <a:ext cx="79376" cy="79376"/>
            </a:xfrm>
            <a:prstGeom prst="ellipse">
              <a:avLst/>
            </a:prstGeom>
            <a:noFill/>
            <a:ln w="1270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76" name="Freeform 114"/>
            <p:cNvSpPr/>
            <p:nvPr/>
          </p:nvSpPr>
          <p:spPr>
            <a:xfrm>
              <a:off x="9055025" y="3330575"/>
              <a:ext cx="209550" cy="211139"/>
            </a:xfrm>
            <a:custGeom>
              <a:avLst/>
              <a:gdLst>
                <a:gd name="T0" fmla="*/ 51 w 56"/>
                <a:gd name="T1" fmla="*/ 28 h 56"/>
                <a:gd name="T2" fmla="*/ 50 w 56"/>
                <a:gd name="T3" fmla="*/ 23 h 56"/>
                <a:gd name="T4" fmla="*/ 56 w 56"/>
                <a:gd name="T5" fmla="*/ 20 h 56"/>
                <a:gd name="T6" fmla="*/ 49 w 56"/>
                <a:gd name="T7" fmla="*/ 8 h 56"/>
                <a:gd name="T8" fmla="*/ 43 w 56"/>
                <a:gd name="T9" fmla="*/ 11 h 56"/>
                <a:gd name="T10" fmla="*/ 35 w 56"/>
                <a:gd name="T11" fmla="*/ 6 h 56"/>
                <a:gd name="T12" fmla="*/ 35 w 56"/>
                <a:gd name="T13" fmla="*/ 0 h 56"/>
                <a:gd name="T14" fmla="*/ 21 w 56"/>
                <a:gd name="T15" fmla="*/ 0 h 56"/>
                <a:gd name="T16" fmla="*/ 21 w 56"/>
                <a:gd name="T17" fmla="*/ 6 h 56"/>
                <a:gd name="T18" fmla="*/ 13 w 56"/>
                <a:gd name="T19" fmla="*/ 11 h 56"/>
                <a:gd name="T20" fmla="*/ 7 w 56"/>
                <a:gd name="T21" fmla="*/ 8 h 56"/>
                <a:gd name="T22" fmla="*/ 0 w 56"/>
                <a:gd name="T23" fmla="*/ 20 h 56"/>
                <a:gd name="T24" fmla="*/ 6 w 56"/>
                <a:gd name="T25" fmla="*/ 23 h 56"/>
                <a:gd name="T26" fmla="*/ 5 w 56"/>
                <a:gd name="T27" fmla="*/ 28 h 56"/>
                <a:gd name="T28" fmla="*/ 6 w 56"/>
                <a:gd name="T29" fmla="*/ 33 h 56"/>
                <a:gd name="T30" fmla="*/ 0 w 56"/>
                <a:gd name="T31" fmla="*/ 36 h 56"/>
                <a:gd name="T32" fmla="*/ 7 w 56"/>
                <a:gd name="T33" fmla="*/ 48 h 56"/>
                <a:gd name="T34" fmla="*/ 13 w 56"/>
                <a:gd name="T35" fmla="*/ 45 h 56"/>
                <a:gd name="T36" fmla="*/ 21 w 56"/>
                <a:gd name="T37" fmla="*/ 50 h 56"/>
                <a:gd name="T38" fmla="*/ 21 w 56"/>
                <a:gd name="T39" fmla="*/ 56 h 56"/>
                <a:gd name="T40" fmla="*/ 35 w 56"/>
                <a:gd name="T41" fmla="*/ 56 h 56"/>
                <a:gd name="T42" fmla="*/ 35 w 56"/>
                <a:gd name="T43" fmla="*/ 50 h 56"/>
                <a:gd name="T44" fmla="*/ 43 w 56"/>
                <a:gd name="T45" fmla="*/ 45 h 56"/>
                <a:gd name="T46" fmla="*/ 49 w 56"/>
                <a:gd name="T47" fmla="*/ 48 h 56"/>
                <a:gd name="T48" fmla="*/ 56 w 56"/>
                <a:gd name="T49" fmla="*/ 36 h 56"/>
                <a:gd name="T50" fmla="*/ 50 w 56"/>
                <a:gd name="T51" fmla="*/ 33 h 56"/>
                <a:gd name="T52" fmla="*/ 51 w 56"/>
                <a:gd name="T53" fmla="*/ 28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6">
                  <a:moveTo>
                    <a:pt x="51" y="28"/>
                  </a:moveTo>
                  <a:cubicBezTo>
                    <a:pt x="51" y="26"/>
                    <a:pt x="51" y="25"/>
                    <a:pt x="50" y="23"/>
                  </a:cubicBezTo>
                  <a:quadBezTo>
                    <a:pt x="56" y="20"/>
                    <a:pt x="56" y="20"/>
                  </a:quadBezTo>
                  <a:quadBezTo>
                    <a:pt x="49" y="8"/>
                    <a:pt x="49" y="8"/>
                  </a:quadBezTo>
                  <a:quadBezTo>
                    <a:pt x="43" y="11"/>
                    <a:pt x="43" y="11"/>
                  </a:quadBezTo>
                  <a:cubicBezTo>
                    <a:pt x="41" y="9"/>
                    <a:pt x="39" y="7"/>
                    <a:pt x="35" y="6"/>
                  </a:cubicBezTo>
                  <a:quadBezTo>
                    <a:pt x="35" y="0"/>
                    <a:pt x="35" y="0"/>
                  </a:quadBezTo>
                  <a:quadBezTo>
                    <a:pt x="21" y="0"/>
                    <a:pt x="21" y="0"/>
                  </a:quadBezTo>
                  <a:quadBezTo>
                    <a:pt x="21" y="6"/>
                    <a:pt x="21" y="6"/>
                  </a:quadBezTo>
                  <a:cubicBezTo>
                    <a:pt x="18" y="7"/>
                    <a:pt x="15" y="9"/>
                    <a:pt x="13" y="11"/>
                  </a:cubicBezTo>
                  <a:quadBezTo>
                    <a:pt x="7" y="8"/>
                    <a:pt x="7" y="8"/>
                  </a:quadBezTo>
                  <a:quadBezTo>
                    <a:pt x="0" y="20"/>
                    <a:pt x="0" y="20"/>
                  </a:quadBezTo>
                  <a:quadBezTo>
                    <a:pt x="6" y="23"/>
                    <a:pt x="6" y="23"/>
                  </a:quadBezTo>
                  <a:cubicBezTo>
                    <a:pt x="5" y="25"/>
                    <a:pt x="5" y="26"/>
                    <a:pt x="5" y="28"/>
                  </a:cubicBezTo>
                  <a:cubicBezTo>
                    <a:pt x="5" y="30"/>
                    <a:pt x="5" y="31"/>
                    <a:pt x="6" y="33"/>
                  </a:cubicBezTo>
                  <a:quadBezTo>
                    <a:pt x="0" y="36"/>
                    <a:pt x="0" y="36"/>
                  </a:quadBezTo>
                  <a:quadBezTo>
                    <a:pt x="7" y="48"/>
                    <a:pt x="7" y="48"/>
                  </a:quadBezTo>
                  <a:quadBezTo>
                    <a:pt x="13" y="45"/>
                    <a:pt x="13" y="45"/>
                  </a:quadBezTo>
                  <a:cubicBezTo>
                    <a:pt x="15" y="47"/>
                    <a:pt x="18" y="49"/>
                    <a:pt x="21" y="50"/>
                  </a:cubicBezTo>
                  <a:quadBezTo>
                    <a:pt x="21" y="56"/>
                    <a:pt x="21" y="56"/>
                  </a:quadBezTo>
                  <a:quadBezTo>
                    <a:pt x="35" y="56"/>
                    <a:pt x="35" y="56"/>
                  </a:quadBezTo>
                  <a:quadBezTo>
                    <a:pt x="35" y="50"/>
                    <a:pt x="35" y="50"/>
                  </a:quadBezTo>
                  <a:cubicBezTo>
                    <a:pt x="39" y="49"/>
                    <a:pt x="41" y="47"/>
                    <a:pt x="43" y="45"/>
                  </a:cubicBezTo>
                  <a:quadBezTo>
                    <a:pt x="49" y="48"/>
                    <a:pt x="49" y="48"/>
                  </a:quadBezTo>
                  <a:quadBezTo>
                    <a:pt x="56" y="36"/>
                    <a:pt x="56" y="36"/>
                  </a:quadBezTo>
                  <a:quadBezTo>
                    <a:pt x="50" y="33"/>
                    <a:pt x="50" y="33"/>
                  </a:quadBezTo>
                  <a:cubicBezTo>
                    <a:pt x="51" y="31"/>
                    <a:pt x="51" y="30"/>
                    <a:pt x="51" y="28"/>
                  </a:cubicBezTo>
                  <a:close/>
                </a:path>
              </a:pathLst>
            </a:custGeom>
            <a:noFill/>
            <a:ln w="1270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nvGrpSpPr>
          <p:cNvPr id="9" name="Group 8"/>
          <p:cNvGrpSpPr/>
          <p:nvPr/>
        </p:nvGrpSpPr>
        <p:grpSpPr>
          <a:xfrm rot="0">
            <a:off x="723183" y="2248230"/>
            <a:ext cx="5024283" cy="543525"/>
            <a:chOff x="663832" y="2130797"/>
            <a:chExt cx="5024283" cy="543525"/>
          </a:xfrm>
        </p:grpSpPr>
        <p:sp>
          <p:nvSpPr>
            <p:cNvPr id="8" name="Rectangle 7"/>
            <p:cNvSpPr/>
            <p:nvPr/>
          </p:nvSpPr>
          <p:spPr>
            <a:xfrm>
              <a:off x="850898" y="2130797"/>
              <a:ext cx="4837217" cy="54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spcBef>
                  <a:spcPts val="300"/>
                </a:spcBef>
                <a:spcAft>
                  <a:spcPts val="600"/>
                </a:spcAft>
                <a:defRPr/>
              </a:pPr>
              <a:r>
                <a:rPr lang="ko-KR" altLang="en-US" sz="1400">
                  <a:solidFill>
                    <a:schemeClr val="tx1">
                      <a:lumMod val="75000"/>
                      <a:lumOff val="25000"/>
                    </a:schemeClr>
                  </a:solidFill>
                  <a:latin typeface="+mj-lt"/>
                  <a:cs typeface="Segoe UI"/>
                </a:rPr>
                <a:t>자세 추정 </a:t>
              </a:r>
              <a:r>
                <a:rPr lang="en-US" altLang="ko-KR" sz="1400">
                  <a:solidFill>
                    <a:schemeClr val="tx1">
                      <a:lumMod val="75000"/>
                      <a:lumOff val="25000"/>
                    </a:schemeClr>
                  </a:solidFill>
                  <a:latin typeface="+mj-lt"/>
                  <a:cs typeface="Segoe UI"/>
                </a:rPr>
                <a:t>– </a:t>
              </a:r>
              <a:r>
                <a:rPr lang="ko-KR" altLang="en-US" sz="1400">
                  <a:solidFill>
                    <a:schemeClr val="tx1">
                      <a:lumMod val="75000"/>
                      <a:lumOff val="25000"/>
                    </a:schemeClr>
                  </a:solidFill>
                  <a:latin typeface="+mj-lt"/>
                  <a:cs typeface="Segoe UI"/>
                </a:rPr>
                <a:t>유종현  </a:t>
              </a:r>
              <a:r>
                <a:rPr lang="en-US" altLang="ko-KR" sz="1400">
                  <a:solidFill>
                    <a:schemeClr val="bg2">
                      <a:lumMod val="25000"/>
                    </a:schemeClr>
                  </a:solidFill>
                  <a:latin typeface="+mj-lt"/>
                  <a:cs typeface="Segoe UI"/>
                </a:rPr>
                <a:t>p.7 p.8</a:t>
              </a:r>
              <a:r>
                <a:rPr lang="en-US" sz="1400">
                  <a:solidFill>
                    <a:schemeClr val="bg2">
                      <a:lumMod val="25000"/>
                    </a:schemeClr>
                  </a:solidFill>
                  <a:latin typeface="+mj-lt"/>
                  <a:cs typeface="Segoe UI"/>
                </a:rPr>
                <a:t> </a:t>
              </a:r>
              <a:endParaRPr lang="en-US" sz="1400">
                <a:solidFill>
                  <a:schemeClr val="bg2">
                    <a:lumMod val="25000"/>
                  </a:schemeClr>
                </a:solidFill>
                <a:latin typeface="+mj-lt"/>
                <a:cs typeface="Segoe UI"/>
              </a:endParaRPr>
            </a:p>
          </p:txBody>
        </p:sp>
        <p:grpSp>
          <p:nvGrpSpPr>
            <p:cNvPr id="95" name="Group 94"/>
            <p:cNvGrpSpPr/>
            <p:nvPr/>
          </p:nvGrpSpPr>
          <p:grpSpPr>
            <a:xfrm rot="0">
              <a:off x="663832" y="2325393"/>
              <a:ext cx="155112" cy="154333"/>
              <a:chOff x="5594351" y="2909888"/>
              <a:chExt cx="315912" cy="314325"/>
            </a:xfrm>
          </p:grpSpPr>
          <p:sp>
            <p:nvSpPr>
              <p:cNvPr id="96" name="Freeform 10"/>
              <p:cNvSpPr/>
              <p:nvPr/>
            </p:nvSpPr>
            <p:spPr>
              <a:xfrm>
                <a:off x="5646738" y="2909888"/>
                <a:ext cx="263525" cy="234950"/>
              </a:xfrm>
              <a:custGeom>
                <a:avLst/>
                <a:gdLst>
                  <a:gd name="T0" fmla="*/ 166 w 166"/>
                  <a:gd name="T1" fmla="*/ 0 h 148"/>
                  <a:gd name="T2" fmla="*/ 48 w 166"/>
                  <a:gd name="T3" fmla="*/ 148 h 148"/>
                  <a:gd name="T4" fmla="*/ 0 w 166"/>
                  <a:gd name="T5" fmla="*/ 100 h 148"/>
                </a:gdLst>
                <a:cxnLst>
                  <a:cxn ang="0">
                    <a:pos x="T0" y="T1"/>
                  </a:cxn>
                  <a:cxn ang="0">
                    <a:pos x="T2" y="T3"/>
                  </a:cxn>
                  <a:cxn ang="0">
                    <a:pos x="T4" y="T5"/>
                  </a:cxn>
                </a:cxnLst>
                <a:rect l="0" t="0" r="r" b="b"/>
                <a:pathLst>
                  <a:path w="166" h="148">
                    <a:moveTo>
                      <a:pt x="166" y="0"/>
                    </a:moveTo>
                    <a:lnTo>
                      <a:pt x="48" y="148"/>
                    </a:lnTo>
                    <a:lnTo>
                      <a:pt x="0" y="10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99" name="Freeform 11"/>
              <p:cNvSpPr/>
              <p:nvPr/>
            </p:nvSpPr>
            <p:spPr>
              <a:xfrm>
                <a:off x="5594351" y="2951163"/>
                <a:ext cx="271463" cy="273050"/>
              </a:xfrm>
              <a:custGeom>
                <a:avLst/>
                <a:gdLst>
                  <a:gd name="T0" fmla="*/ 171 w 171"/>
                  <a:gd name="T1" fmla="*/ 62 h 172"/>
                  <a:gd name="T2" fmla="*/ 171 w 171"/>
                  <a:gd name="T3" fmla="*/ 172 h 172"/>
                  <a:gd name="T4" fmla="*/ 0 w 171"/>
                  <a:gd name="T5" fmla="*/ 172 h 172"/>
                  <a:gd name="T6" fmla="*/ 0 w 171"/>
                  <a:gd name="T7" fmla="*/ 0 h 172"/>
                  <a:gd name="T8" fmla="*/ 119 w 171"/>
                  <a:gd name="T9" fmla="*/ 0 h 172"/>
                </a:gdLst>
                <a:cxnLst>
                  <a:cxn ang="0">
                    <a:pos x="T0" y="T1"/>
                  </a:cxn>
                  <a:cxn ang="0">
                    <a:pos x="T2" y="T3"/>
                  </a:cxn>
                  <a:cxn ang="0">
                    <a:pos x="T4" y="T5"/>
                  </a:cxn>
                  <a:cxn ang="0">
                    <a:pos x="T6" y="T7"/>
                  </a:cxn>
                  <a:cxn ang="0">
                    <a:pos x="T8" y="T9"/>
                  </a:cxn>
                </a:cxnLst>
                <a:rect l="0" t="0" r="r" b="b"/>
                <a:pathLst>
                  <a:path w="171" h="172">
                    <a:moveTo>
                      <a:pt x="171" y="62"/>
                    </a:moveTo>
                    <a:lnTo>
                      <a:pt x="171" y="172"/>
                    </a:lnTo>
                    <a:lnTo>
                      <a:pt x="0" y="172"/>
                    </a:lnTo>
                    <a:lnTo>
                      <a:pt x="0" y="0"/>
                    </a:lnTo>
                    <a:lnTo>
                      <a:pt x="119" y="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grpSp>
        <p:nvGrpSpPr>
          <p:cNvPr id="106" name="Group 105"/>
          <p:cNvGrpSpPr/>
          <p:nvPr/>
        </p:nvGrpSpPr>
        <p:grpSpPr>
          <a:xfrm rot="0">
            <a:off x="723183" y="2877633"/>
            <a:ext cx="5024283" cy="543525"/>
            <a:chOff x="663832" y="2130797"/>
            <a:chExt cx="5024283" cy="543525"/>
          </a:xfrm>
        </p:grpSpPr>
        <p:sp>
          <p:nvSpPr>
            <p:cNvPr id="107" name="Rectangle 106"/>
            <p:cNvSpPr/>
            <p:nvPr/>
          </p:nvSpPr>
          <p:spPr>
            <a:xfrm>
              <a:off x="850898" y="2130797"/>
              <a:ext cx="4837217" cy="54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spcBef>
                  <a:spcPts val="300"/>
                </a:spcBef>
                <a:spcAft>
                  <a:spcPts val="600"/>
                </a:spcAft>
                <a:defRPr/>
              </a:pPr>
              <a:r>
                <a:rPr lang="ko-KR" altLang="en-US" sz="1400">
                  <a:solidFill>
                    <a:schemeClr val="tx1">
                      <a:lumMod val="75000"/>
                      <a:lumOff val="25000"/>
                    </a:schemeClr>
                  </a:solidFill>
                  <a:latin typeface="+mj-lt"/>
                  <a:cs typeface="Segoe UI"/>
                </a:rPr>
                <a:t>얼굴 감지 </a:t>
              </a:r>
              <a:r>
                <a:rPr lang="en-US" altLang="ko-KR" sz="1400">
                  <a:solidFill>
                    <a:schemeClr val="tx1">
                      <a:lumMod val="75000"/>
                      <a:lumOff val="25000"/>
                    </a:schemeClr>
                  </a:solidFill>
                  <a:latin typeface="+mj-lt"/>
                  <a:cs typeface="Segoe UI"/>
                </a:rPr>
                <a:t>– </a:t>
              </a:r>
              <a:r>
                <a:rPr lang="ko-KR" altLang="en-US" sz="1400">
                  <a:solidFill>
                    <a:schemeClr val="tx1">
                      <a:lumMod val="75000"/>
                      <a:lumOff val="25000"/>
                    </a:schemeClr>
                  </a:solidFill>
                  <a:latin typeface="+mj-lt"/>
                  <a:cs typeface="Segoe UI"/>
                </a:rPr>
                <a:t>유종현 </a:t>
              </a:r>
              <a:r>
                <a:rPr lang="en-US" altLang="ko-KR" sz="1400">
                  <a:solidFill>
                    <a:schemeClr val="bg2">
                      <a:lumMod val="25000"/>
                    </a:schemeClr>
                  </a:solidFill>
                  <a:latin typeface="+mj-lt"/>
                  <a:cs typeface="Segoe UI"/>
                </a:rPr>
                <a:t>p.9 p.10</a:t>
              </a:r>
              <a:endParaRPr lang="en-US" altLang="ko-KR" sz="1400">
                <a:solidFill>
                  <a:schemeClr val="bg2">
                    <a:lumMod val="25000"/>
                  </a:schemeClr>
                </a:solidFill>
                <a:latin typeface="+mj-lt"/>
                <a:cs typeface="Segoe UI"/>
              </a:endParaRPr>
            </a:p>
          </p:txBody>
        </p:sp>
        <p:grpSp>
          <p:nvGrpSpPr>
            <p:cNvPr id="108" name="Group 107"/>
            <p:cNvGrpSpPr/>
            <p:nvPr/>
          </p:nvGrpSpPr>
          <p:grpSpPr>
            <a:xfrm rot="0">
              <a:off x="663832" y="2325393"/>
              <a:ext cx="155112" cy="154333"/>
              <a:chOff x="5594351" y="2909888"/>
              <a:chExt cx="315912" cy="314325"/>
            </a:xfrm>
          </p:grpSpPr>
          <p:sp>
            <p:nvSpPr>
              <p:cNvPr id="109" name="Freeform 10"/>
              <p:cNvSpPr/>
              <p:nvPr/>
            </p:nvSpPr>
            <p:spPr>
              <a:xfrm>
                <a:off x="5646738" y="2909888"/>
                <a:ext cx="263525" cy="234950"/>
              </a:xfrm>
              <a:custGeom>
                <a:avLst/>
                <a:gdLst>
                  <a:gd name="T0" fmla="*/ 166 w 166"/>
                  <a:gd name="T1" fmla="*/ 0 h 148"/>
                  <a:gd name="T2" fmla="*/ 48 w 166"/>
                  <a:gd name="T3" fmla="*/ 148 h 148"/>
                  <a:gd name="T4" fmla="*/ 0 w 166"/>
                  <a:gd name="T5" fmla="*/ 100 h 148"/>
                </a:gdLst>
                <a:cxnLst>
                  <a:cxn ang="0">
                    <a:pos x="T0" y="T1"/>
                  </a:cxn>
                  <a:cxn ang="0">
                    <a:pos x="T2" y="T3"/>
                  </a:cxn>
                  <a:cxn ang="0">
                    <a:pos x="T4" y="T5"/>
                  </a:cxn>
                </a:cxnLst>
                <a:rect l="0" t="0" r="r" b="b"/>
                <a:pathLst>
                  <a:path w="166" h="148">
                    <a:moveTo>
                      <a:pt x="166" y="0"/>
                    </a:moveTo>
                    <a:lnTo>
                      <a:pt x="48" y="148"/>
                    </a:lnTo>
                    <a:lnTo>
                      <a:pt x="0" y="10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10" name="Freeform 11"/>
              <p:cNvSpPr/>
              <p:nvPr/>
            </p:nvSpPr>
            <p:spPr>
              <a:xfrm>
                <a:off x="5594351" y="2951163"/>
                <a:ext cx="271463" cy="273050"/>
              </a:xfrm>
              <a:custGeom>
                <a:avLst/>
                <a:gdLst>
                  <a:gd name="T0" fmla="*/ 171 w 171"/>
                  <a:gd name="T1" fmla="*/ 62 h 172"/>
                  <a:gd name="T2" fmla="*/ 171 w 171"/>
                  <a:gd name="T3" fmla="*/ 172 h 172"/>
                  <a:gd name="T4" fmla="*/ 0 w 171"/>
                  <a:gd name="T5" fmla="*/ 172 h 172"/>
                  <a:gd name="T6" fmla="*/ 0 w 171"/>
                  <a:gd name="T7" fmla="*/ 0 h 172"/>
                  <a:gd name="T8" fmla="*/ 119 w 171"/>
                  <a:gd name="T9" fmla="*/ 0 h 172"/>
                </a:gdLst>
                <a:cxnLst>
                  <a:cxn ang="0">
                    <a:pos x="T0" y="T1"/>
                  </a:cxn>
                  <a:cxn ang="0">
                    <a:pos x="T2" y="T3"/>
                  </a:cxn>
                  <a:cxn ang="0">
                    <a:pos x="T4" y="T5"/>
                  </a:cxn>
                  <a:cxn ang="0">
                    <a:pos x="T6" y="T7"/>
                  </a:cxn>
                  <a:cxn ang="0">
                    <a:pos x="T8" y="T9"/>
                  </a:cxn>
                </a:cxnLst>
                <a:rect l="0" t="0" r="r" b="b"/>
                <a:pathLst>
                  <a:path w="171" h="172">
                    <a:moveTo>
                      <a:pt x="171" y="62"/>
                    </a:moveTo>
                    <a:lnTo>
                      <a:pt x="171" y="172"/>
                    </a:lnTo>
                    <a:lnTo>
                      <a:pt x="0" y="172"/>
                    </a:lnTo>
                    <a:lnTo>
                      <a:pt x="0" y="0"/>
                    </a:lnTo>
                    <a:lnTo>
                      <a:pt x="119" y="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grpSp>
        <p:nvGrpSpPr>
          <p:cNvPr id="111" name="Group 110"/>
          <p:cNvGrpSpPr/>
          <p:nvPr/>
        </p:nvGrpSpPr>
        <p:grpSpPr>
          <a:xfrm rot="0">
            <a:off x="723183" y="3507036"/>
            <a:ext cx="5024283" cy="543525"/>
            <a:chOff x="663832" y="2130797"/>
            <a:chExt cx="5024283" cy="543525"/>
          </a:xfrm>
        </p:grpSpPr>
        <p:sp>
          <p:nvSpPr>
            <p:cNvPr id="112" name="Rectangle 111"/>
            <p:cNvSpPr/>
            <p:nvPr/>
          </p:nvSpPr>
          <p:spPr>
            <a:xfrm>
              <a:off x="850898" y="2130797"/>
              <a:ext cx="4837217" cy="54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spcBef>
                  <a:spcPts val="300"/>
                </a:spcBef>
                <a:spcAft>
                  <a:spcPts val="600"/>
                </a:spcAft>
                <a:defRPr/>
              </a:pPr>
              <a:r>
                <a:rPr lang="ko-KR" altLang="en-US" sz="1400">
                  <a:solidFill>
                    <a:schemeClr val="tx1">
                      <a:lumMod val="75000"/>
                      <a:lumOff val="25000"/>
                    </a:schemeClr>
                  </a:solidFill>
                  <a:latin typeface="+mj-lt"/>
                  <a:cs typeface="Segoe UI"/>
                </a:rPr>
                <a:t>텍스트 감지 </a:t>
              </a:r>
              <a:r>
                <a:rPr lang="en-US" altLang="ko-KR" sz="1400">
                  <a:solidFill>
                    <a:schemeClr val="tx1">
                      <a:lumMod val="75000"/>
                      <a:lumOff val="25000"/>
                    </a:schemeClr>
                  </a:solidFill>
                  <a:latin typeface="+mj-lt"/>
                  <a:cs typeface="Segoe UI"/>
                </a:rPr>
                <a:t>– </a:t>
              </a:r>
              <a:r>
                <a:rPr lang="ko-KR" altLang="en-US" sz="1400">
                  <a:solidFill>
                    <a:schemeClr val="tx1">
                      <a:lumMod val="75000"/>
                      <a:lumOff val="25000"/>
                    </a:schemeClr>
                  </a:solidFill>
                  <a:latin typeface="+mj-lt"/>
                  <a:cs typeface="Segoe UI"/>
                </a:rPr>
                <a:t>김재훈 </a:t>
              </a:r>
              <a:r>
                <a:rPr lang="en-US" altLang="ko-KR" sz="1400">
                  <a:solidFill>
                    <a:schemeClr val="tx1">
                      <a:lumMod val="75000"/>
                      <a:lumOff val="25000"/>
                    </a:schemeClr>
                  </a:solidFill>
                  <a:latin typeface="+mj-lt"/>
                  <a:cs typeface="Segoe UI"/>
                </a:rPr>
                <a:t>p.</a:t>
              </a:r>
              <a:r>
                <a:rPr lang="en-US" sz="1400">
                  <a:solidFill>
                    <a:schemeClr val="tx1">
                      <a:lumMod val="75000"/>
                      <a:lumOff val="25000"/>
                    </a:schemeClr>
                  </a:solidFill>
                  <a:latin typeface="+mj-lt"/>
                  <a:cs typeface="Segoe UI"/>
                </a:rPr>
                <a:t> </a:t>
              </a:r>
              <a:r>
                <a:rPr lang="en-US" altLang="ko-KR" sz="1400">
                  <a:solidFill>
                    <a:schemeClr val="tx1">
                      <a:lumMod val="75000"/>
                      <a:lumOff val="25000"/>
                    </a:schemeClr>
                  </a:solidFill>
                  <a:latin typeface="+mj-lt"/>
                  <a:cs typeface="Segoe UI"/>
                </a:rPr>
                <a:t>13</a:t>
              </a:r>
              <a:r>
                <a:rPr lang="ko-KR" altLang="en-US" sz="1400">
                  <a:solidFill>
                    <a:schemeClr val="tx1">
                      <a:lumMod val="75000"/>
                      <a:lumOff val="25000"/>
                    </a:schemeClr>
                  </a:solidFill>
                  <a:latin typeface="+mj-lt"/>
                  <a:cs typeface="Segoe UI"/>
                </a:rPr>
                <a:t> </a:t>
              </a:r>
              <a:r>
                <a:rPr lang="en-US" altLang="ko-KR" sz="1400">
                  <a:solidFill>
                    <a:schemeClr val="tx1">
                      <a:lumMod val="75000"/>
                      <a:lumOff val="25000"/>
                    </a:schemeClr>
                  </a:solidFill>
                  <a:latin typeface="+mj-lt"/>
                  <a:cs typeface="Segoe UI"/>
                </a:rPr>
                <a:t>p. 14</a:t>
              </a:r>
              <a:endParaRPr lang="en-US" altLang="ko-KR" sz="1400">
                <a:solidFill>
                  <a:schemeClr val="tx1">
                    <a:lumMod val="75000"/>
                    <a:lumOff val="25000"/>
                  </a:schemeClr>
                </a:solidFill>
                <a:latin typeface="+mj-lt"/>
                <a:cs typeface="Segoe UI"/>
              </a:endParaRPr>
            </a:p>
          </p:txBody>
        </p:sp>
        <p:grpSp>
          <p:nvGrpSpPr>
            <p:cNvPr id="115" name="Group 114"/>
            <p:cNvGrpSpPr/>
            <p:nvPr/>
          </p:nvGrpSpPr>
          <p:grpSpPr>
            <a:xfrm rot="0">
              <a:off x="663832" y="2325393"/>
              <a:ext cx="155112" cy="154333"/>
              <a:chOff x="5594351" y="2909888"/>
              <a:chExt cx="315912" cy="314325"/>
            </a:xfrm>
          </p:grpSpPr>
          <p:sp>
            <p:nvSpPr>
              <p:cNvPr id="116" name="Freeform 10"/>
              <p:cNvSpPr/>
              <p:nvPr/>
            </p:nvSpPr>
            <p:spPr>
              <a:xfrm>
                <a:off x="5646738" y="2909888"/>
                <a:ext cx="263525" cy="234950"/>
              </a:xfrm>
              <a:custGeom>
                <a:avLst/>
                <a:gdLst>
                  <a:gd name="T0" fmla="*/ 166 w 166"/>
                  <a:gd name="T1" fmla="*/ 0 h 148"/>
                  <a:gd name="T2" fmla="*/ 48 w 166"/>
                  <a:gd name="T3" fmla="*/ 148 h 148"/>
                  <a:gd name="T4" fmla="*/ 0 w 166"/>
                  <a:gd name="T5" fmla="*/ 100 h 148"/>
                </a:gdLst>
                <a:cxnLst>
                  <a:cxn ang="0">
                    <a:pos x="T0" y="T1"/>
                  </a:cxn>
                  <a:cxn ang="0">
                    <a:pos x="T2" y="T3"/>
                  </a:cxn>
                  <a:cxn ang="0">
                    <a:pos x="T4" y="T5"/>
                  </a:cxn>
                </a:cxnLst>
                <a:rect l="0" t="0" r="r" b="b"/>
                <a:pathLst>
                  <a:path w="166" h="148">
                    <a:moveTo>
                      <a:pt x="166" y="0"/>
                    </a:moveTo>
                    <a:lnTo>
                      <a:pt x="48" y="148"/>
                    </a:lnTo>
                    <a:lnTo>
                      <a:pt x="0" y="10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17" name="Freeform 11"/>
              <p:cNvSpPr/>
              <p:nvPr/>
            </p:nvSpPr>
            <p:spPr>
              <a:xfrm>
                <a:off x="5594351" y="2951163"/>
                <a:ext cx="271463" cy="273050"/>
              </a:xfrm>
              <a:custGeom>
                <a:avLst/>
                <a:gdLst>
                  <a:gd name="T0" fmla="*/ 171 w 171"/>
                  <a:gd name="T1" fmla="*/ 62 h 172"/>
                  <a:gd name="T2" fmla="*/ 171 w 171"/>
                  <a:gd name="T3" fmla="*/ 172 h 172"/>
                  <a:gd name="T4" fmla="*/ 0 w 171"/>
                  <a:gd name="T5" fmla="*/ 172 h 172"/>
                  <a:gd name="T6" fmla="*/ 0 w 171"/>
                  <a:gd name="T7" fmla="*/ 0 h 172"/>
                  <a:gd name="T8" fmla="*/ 119 w 171"/>
                  <a:gd name="T9" fmla="*/ 0 h 172"/>
                </a:gdLst>
                <a:cxnLst>
                  <a:cxn ang="0">
                    <a:pos x="T0" y="T1"/>
                  </a:cxn>
                  <a:cxn ang="0">
                    <a:pos x="T2" y="T3"/>
                  </a:cxn>
                  <a:cxn ang="0">
                    <a:pos x="T4" y="T5"/>
                  </a:cxn>
                  <a:cxn ang="0">
                    <a:pos x="T6" y="T7"/>
                  </a:cxn>
                  <a:cxn ang="0">
                    <a:pos x="T8" y="T9"/>
                  </a:cxn>
                </a:cxnLst>
                <a:rect l="0" t="0" r="r" b="b"/>
                <a:pathLst>
                  <a:path w="171" h="172">
                    <a:moveTo>
                      <a:pt x="171" y="62"/>
                    </a:moveTo>
                    <a:lnTo>
                      <a:pt x="171" y="172"/>
                    </a:lnTo>
                    <a:lnTo>
                      <a:pt x="0" y="172"/>
                    </a:lnTo>
                    <a:lnTo>
                      <a:pt x="0" y="0"/>
                    </a:lnTo>
                    <a:lnTo>
                      <a:pt x="119" y="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grpSp>
        <p:nvGrpSpPr>
          <p:cNvPr id="132" name="Group 131"/>
          <p:cNvGrpSpPr/>
          <p:nvPr/>
        </p:nvGrpSpPr>
        <p:grpSpPr>
          <a:xfrm rot="0">
            <a:off x="723183" y="4136439"/>
            <a:ext cx="5024283" cy="543525"/>
            <a:chOff x="663832" y="2130797"/>
            <a:chExt cx="5024283" cy="543525"/>
          </a:xfrm>
        </p:grpSpPr>
        <p:sp>
          <p:nvSpPr>
            <p:cNvPr id="133" name="Rectangle 132"/>
            <p:cNvSpPr/>
            <p:nvPr/>
          </p:nvSpPr>
          <p:spPr>
            <a:xfrm>
              <a:off x="850898" y="2130797"/>
              <a:ext cx="4837217" cy="54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spcBef>
                  <a:spcPts val="300"/>
                </a:spcBef>
                <a:spcAft>
                  <a:spcPts val="600"/>
                </a:spcAft>
                <a:defRPr/>
              </a:pPr>
              <a:r>
                <a:rPr lang="ko-KR" altLang="en-US" sz="1400">
                  <a:solidFill>
                    <a:schemeClr val="tx1">
                      <a:lumMod val="75000"/>
                      <a:lumOff val="25000"/>
                    </a:schemeClr>
                  </a:solidFill>
                  <a:latin typeface="+mj-lt"/>
                  <a:cs typeface="Segoe UI"/>
                </a:rPr>
                <a:t>동작 감지 </a:t>
              </a:r>
              <a:r>
                <a:rPr lang="en-US" altLang="ko-KR" sz="1400">
                  <a:solidFill>
                    <a:schemeClr val="tx1">
                      <a:lumMod val="75000"/>
                      <a:lumOff val="25000"/>
                    </a:schemeClr>
                  </a:solidFill>
                  <a:latin typeface="+mj-lt"/>
                  <a:cs typeface="Segoe UI"/>
                </a:rPr>
                <a:t>– </a:t>
              </a:r>
              <a:r>
                <a:rPr lang="ko-KR" altLang="en-US" sz="1400">
                  <a:solidFill>
                    <a:schemeClr val="tx1">
                      <a:lumMod val="75000"/>
                      <a:lumOff val="25000"/>
                    </a:schemeClr>
                  </a:solidFill>
                  <a:latin typeface="+mj-lt"/>
                  <a:cs typeface="Segoe UI"/>
                </a:rPr>
                <a:t>김준우 </a:t>
              </a:r>
              <a:r>
                <a:rPr lang="en-US" altLang="ko-KR" sz="1400">
                  <a:solidFill>
                    <a:schemeClr val="tx1">
                      <a:lumMod val="75000"/>
                      <a:lumOff val="25000"/>
                    </a:schemeClr>
                  </a:solidFill>
                  <a:latin typeface="+mj-lt"/>
                  <a:cs typeface="Segoe UI"/>
                </a:rPr>
                <a:t>p.</a:t>
              </a:r>
              <a:r>
                <a:rPr lang="en-US" sz="1400">
                  <a:solidFill>
                    <a:schemeClr val="tx1">
                      <a:lumMod val="75000"/>
                      <a:lumOff val="25000"/>
                    </a:schemeClr>
                  </a:solidFill>
                  <a:latin typeface="+mj-lt"/>
                  <a:cs typeface="Segoe UI"/>
                </a:rPr>
                <a:t> </a:t>
              </a:r>
              <a:r>
                <a:rPr lang="en-US" altLang="ko-KR" sz="1400">
                  <a:solidFill>
                    <a:schemeClr val="tx1">
                      <a:lumMod val="75000"/>
                      <a:lumOff val="25000"/>
                    </a:schemeClr>
                  </a:solidFill>
                  <a:latin typeface="+mj-lt"/>
                  <a:cs typeface="Segoe UI"/>
                </a:rPr>
                <a:t>11</a:t>
              </a:r>
              <a:r>
                <a:rPr lang="ko-KR" altLang="en-US" sz="1400">
                  <a:solidFill>
                    <a:schemeClr val="tx1">
                      <a:lumMod val="75000"/>
                      <a:lumOff val="25000"/>
                    </a:schemeClr>
                  </a:solidFill>
                  <a:latin typeface="+mj-lt"/>
                  <a:cs typeface="Segoe UI"/>
                </a:rPr>
                <a:t> </a:t>
              </a:r>
              <a:r>
                <a:rPr lang="en-US" altLang="ko-KR" sz="1400">
                  <a:solidFill>
                    <a:schemeClr val="tx1">
                      <a:lumMod val="75000"/>
                      <a:lumOff val="25000"/>
                    </a:schemeClr>
                  </a:solidFill>
                  <a:latin typeface="+mj-lt"/>
                  <a:cs typeface="Segoe UI"/>
                </a:rPr>
                <a:t>p. 12</a:t>
              </a:r>
              <a:endParaRPr lang="en-US" altLang="ko-KR" sz="1400">
                <a:solidFill>
                  <a:schemeClr val="tx1">
                    <a:lumMod val="75000"/>
                    <a:lumOff val="25000"/>
                  </a:schemeClr>
                </a:solidFill>
                <a:latin typeface="+mj-lt"/>
                <a:cs typeface="Segoe UI"/>
              </a:endParaRPr>
            </a:p>
          </p:txBody>
        </p:sp>
        <p:grpSp>
          <p:nvGrpSpPr>
            <p:cNvPr id="134" name="Group 133"/>
            <p:cNvGrpSpPr/>
            <p:nvPr/>
          </p:nvGrpSpPr>
          <p:grpSpPr>
            <a:xfrm rot="0">
              <a:off x="663832" y="2325393"/>
              <a:ext cx="155112" cy="154333"/>
              <a:chOff x="5594351" y="2909888"/>
              <a:chExt cx="315912" cy="314325"/>
            </a:xfrm>
          </p:grpSpPr>
          <p:sp>
            <p:nvSpPr>
              <p:cNvPr id="135" name="Freeform 10"/>
              <p:cNvSpPr/>
              <p:nvPr/>
            </p:nvSpPr>
            <p:spPr>
              <a:xfrm>
                <a:off x="5646738" y="2909888"/>
                <a:ext cx="263525" cy="234950"/>
              </a:xfrm>
              <a:custGeom>
                <a:avLst/>
                <a:gdLst>
                  <a:gd name="T0" fmla="*/ 166 w 166"/>
                  <a:gd name="T1" fmla="*/ 0 h 148"/>
                  <a:gd name="T2" fmla="*/ 48 w 166"/>
                  <a:gd name="T3" fmla="*/ 148 h 148"/>
                  <a:gd name="T4" fmla="*/ 0 w 166"/>
                  <a:gd name="T5" fmla="*/ 100 h 148"/>
                </a:gdLst>
                <a:cxnLst>
                  <a:cxn ang="0">
                    <a:pos x="T0" y="T1"/>
                  </a:cxn>
                  <a:cxn ang="0">
                    <a:pos x="T2" y="T3"/>
                  </a:cxn>
                  <a:cxn ang="0">
                    <a:pos x="T4" y="T5"/>
                  </a:cxn>
                </a:cxnLst>
                <a:rect l="0" t="0" r="r" b="b"/>
                <a:pathLst>
                  <a:path w="166" h="148">
                    <a:moveTo>
                      <a:pt x="166" y="0"/>
                    </a:moveTo>
                    <a:lnTo>
                      <a:pt x="48" y="148"/>
                    </a:lnTo>
                    <a:lnTo>
                      <a:pt x="0" y="10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36" name="Freeform 11"/>
              <p:cNvSpPr/>
              <p:nvPr/>
            </p:nvSpPr>
            <p:spPr>
              <a:xfrm>
                <a:off x="5594351" y="2951163"/>
                <a:ext cx="271463" cy="273050"/>
              </a:xfrm>
              <a:custGeom>
                <a:avLst/>
                <a:gdLst>
                  <a:gd name="T0" fmla="*/ 171 w 171"/>
                  <a:gd name="T1" fmla="*/ 62 h 172"/>
                  <a:gd name="T2" fmla="*/ 171 w 171"/>
                  <a:gd name="T3" fmla="*/ 172 h 172"/>
                  <a:gd name="T4" fmla="*/ 0 w 171"/>
                  <a:gd name="T5" fmla="*/ 172 h 172"/>
                  <a:gd name="T6" fmla="*/ 0 w 171"/>
                  <a:gd name="T7" fmla="*/ 0 h 172"/>
                  <a:gd name="T8" fmla="*/ 119 w 171"/>
                  <a:gd name="T9" fmla="*/ 0 h 172"/>
                </a:gdLst>
                <a:cxnLst>
                  <a:cxn ang="0">
                    <a:pos x="T0" y="T1"/>
                  </a:cxn>
                  <a:cxn ang="0">
                    <a:pos x="T2" y="T3"/>
                  </a:cxn>
                  <a:cxn ang="0">
                    <a:pos x="T4" y="T5"/>
                  </a:cxn>
                  <a:cxn ang="0">
                    <a:pos x="T6" y="T7"/>
                  </a:cxn>
                  <a:cxn ang="0">
                    <a:pos x="T8" y="T9"/>
                  </a:cxn>
                </a:cxnLst>
                <a:rect l="0" t="0" r="r" b="b"/>
                <a:pathLst>
                  <a:path w="171" h="172">
                    <a:moveTo>
                      <a:pt x="171" y="62"/>
                    </a:moveTo>
                    <a:lnTo>
                      <a:pt x="171" y="172"/>
                    </a:lnTo>
                    <a:lnTo>
                      <a:pt x="0" y="172"/>
                    </a:lnTo>
                    <a:lnTo>
                      <a:pt x="0" y="0"/>
                    </a:lnTo>
                    <a:lnTo>
                      <a:pt x="119" y="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grpSp>
        <p:nvGrpSpPr>
          <p:cNvPr id="137" name="Group 136"/>
          <p:cNvGrpSpPr/>
          <p:nvPr/>
        </p:nvGrpSpPr>
        <p:grpSpPr>
          <a:xfrm rot="0">
            <a:off x="723183" y="4765842"/>
            <a:ext cx="5024283" cy="543525"/>
            <a:chOff x="663832" y="2130797"/>
            <a:chExt cx="5024283" cy="543525"/>
          </a:xfrm>
        </p:grpSpPr>
        <p:sp>
          <p:nvSpPr>
            <p:cNvPr id="138" name="Rectangle 137"/>
            <p:cNvSpPr/>
            <p:nvPr/>
          </p:nvSpPr>
          <p:spPr>
            <a:xfrm>
              <a:off x="850898" y="2130797"/>
              <a:ext cx="4837217" cy="54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spcBef>
                  <a:spcPts val="300"/>
                </a:spcBef>
                <a:spcAft>
                  <a:spcPts val="600"/>
                </a:spcAft>
                <a:defRPr/>
              </a:pPr>
              <a:r>
                <a:rPr lang="en-US" sz="1400">
                  <a:solidFill>
                    <a:schemeClr val="tx1">
                      <a:lumMod val="75000"/>
                      <a:lumOff val="25000"/>
                    </a:schemeClr>
                  </a:solidFill>
                  <a:latin typeface="+mj-lt"/>
                  <a:cs typeface="Segoe UI"/>
                </a:rPr>
                <a:t>AR – </a:t>
              </a:r>
              <a:r>
                <a:rPr lang="ko-KR" altLang="en-US" sz="1400">
                  <a:solidFill>
                    <a:schemeClr val="tx1">
                      <a:lumMod val="75000"/>
                      <a:lumOff val="25000"/>
                    </a:schemeClr>
                  </a:solidFill>
                  <a:latin typeface="+mj-lt"/>
                  <a:cs typeface="Segoe UI"/>
                </a:rPr>
                <a:t>서종호 </a:t>
              </a:r>
              <a:r>
                <a:rPr lang="en-US" altLang="ko-KR" sz="1400">
                  <a:solidFill>
                    <a:schemeClr val="tx1">
                      <a:lumMod val="75000"/>
                      <a:lumOff val="25000"/>
                    </a:schemeClr>
                  </a:solidFill>
                  <a:latin typeface="+mj-lt"/>
                  <a:cs typeface="Segoe UI"/>
                </a:rPr>
                <a:t>p. 15 p. 16</a:t>
              </a:r>
              <a:endParaRPr lang="en-US" altLang="ko-KR" sz="1400">
                <a:solidFill>
                  <a:schemeClr val="tx1">
                    <a:lumMod val="75000"/>
                    <a:lumOff val="25000"/>
                  </a:schemeClr>
                </a:solidFill>
                <a:latin typeface="+mj-lt"/>
                <a:cs typeface="Segoe UI"/>
              </a:endParaRPr>
            </a:p>
          </p:txBody>
        </p:sp>
        <p:grpSp>
          <p:nvGrpSpPr>
            <p:cNvPr id="139" name="Group 138"/>
            <p:cNvGrpSpPr/>
            <p:nvPr/>
          </p:nvGrpSpPr>
          <p:grpSpPr>
            <a:xfrm rot="0">
              <a:off x="663832" y="2325393"/>
              <a:ext cx="155112" cy="154333"/>
              <a:chOff x="5594351" y="2909888"/>
              <a:chExt cx="315912" cy="314325"/>
            </a:xfrm>
          </p:grpSpPr>
          <p:sp>
            <p:nvSpPr>
              <p:cNvPr id="140" name="Freeform 10"/>
              <p:cNvSpPr/>
              <p:nvPr/>
            </p:nvSpPr>
            <p:spPr>
              <a:xfrm>
                <a:off x="5646738" y="2909888"/>
                <a:ext cx="263525" cy="234950"/>
              </a:xfrm>
              <a:custGeom>
                <a:avLst/>
                <a:gdLst>
                  <a:gd name="T0" fmla="*/ 166 w 166"/>
                  <a:gd name="T1" fmla="*/ 0 h 148"/>
                  <a:gd name="T2" fmla="*/ 48 w 166"/>
                  <a:gd name="T3" fmla="*/ 148 h 148"/>
                  <a:gd name="T4" fmla="*/ 0 w 166"/>
                  <a:gd name="T5" fmla="*/ 100 h 148"/>
                </a:gdLst>
                <a:cxnLst>
                  <a:cxn ang="0">
                    <a:pos x="T0" y="T1"/>
                  </a:cxn>
                  <a:cxn ang="0">
                    <a:pos x="T2" y="T3"/>
                  </a:cxn>
                  <a:cxn ang="0">
                    <a:pos x="T4" y="T5"/>
                  </a:cxn>
                </a:cxnLst>
                <a:rect l="0" t="0" r="r" b="b"/>
                <a:pathLst>
                  <a:path w="166" h="148">
                    <a:moveTo>
                      <a:pt x="166" y="0"/>
                    </a:moveTo>
                    <a:lnTo>
                      <a:pt x="48" y="148"/>
                    </a:lnTo>
                    <a:lnTo>
                      <a:pt x="0" y="10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141" name="Freeform 11"/>
              <p:cNvSpPr/>
              <p:nvPr/>
            </p:nvSpPr>
            <p:spPr>
              <a:xfrm>
                <a:off x="5594351" y="2951163"/>
                <a:ext cx="271463" cy="273050"/>
              </a:xfrm>
              <a:custGeom>
                <a:avLst/>
                <a:gdLst>
                  <a:gd name="T0" fmla="*/ 171 w 171"/>
                  <a:gd name="T1" fmla="*/ 62 h 172"/>
                  <a:gd name="T2" fmla="*/ 171 w 171"/>
                  <a:gd name="T3" fmla="*/ 172 h 172"/>
                  <a:gd name="T4" fmla="*/ 0 w 171"/>
                  <a:gd name="T5" fmla="*/ 172 h 172"/>
                  <a:gd name="T6" fmla="*/ 0 w 171"/>
                  <a:gd name="T7" fmla="*/ 0 h 172"/>
                  <a:gd name="T8" fmla="*/ 119 w 171"/>
                  <a:gd name="T9" fmla="*/ 0 h 172"/>
                </a:gdLst>
                <a:cxnLst>
                  <a:cxn ang="0">
                    <a:pos x="T0" y="T1"/>
                  </a:cxn>
                  <a:cxn ang="0">
                    <a:pos x="T2" y="T3"/>
                  </a:cxn>
                  <a:cxn ang="0">
                    <a:pos x="T4" y="T5"/>
                  </a:cxn>
                  <a:cxn ang="0">
                    <a:pos x="T6" y="T7"/>
                  </a:cxn>
                  <a:cxn ang="0">
                    <a:pos x="T8" y="T9"/>
                  </a:cxn>
                </a:cxnLst>
                <a:rect l="0" t="0" r="r" b="b"/>
                <a:pathLst>
                  <a:path w="171" h="172">
                    <a:moveTo>
                      <a:pt x="171" y="62"/>
                    </a:moveTo>
                    <a:lnTo>
                      <a:pt x="171" y="172"/>
                    </a:lnTo>
                    <a:lnTo>
                      <a:pt x="0" y="172"/>
                    </a:lnTo>
                    <a:lnTo>
                      <a:pt x="0" y="0"/>
                    </a:lnTo>
                    <a:lnTo>
                      <a:pt x="119" y="0"/>
                    </a:lnTo>
                  </a:path>
                </a:pathLst>
              </a:custGeom>
              <a:noFill/>
              <a:ln w="6350" cap="rnd">
                <a:solidFill>
                  <a:srgbClr val="0062ff"/>
                </a:solidFill>
                <a:prstDash val="solid"/>
                <a:round/>
              </a:ln>
            </p:spPr>
            <p:txBody>
              <a:bodyPr vert="horz" wrap="square" lIns="91440" tIns="45720" rIns="91440" bIns="45720" anchor="t" anchorCtr="0">
                <a:prstTxWarp prst="textNoShape">
                  <a:avLst/>
                </a:prstTxWarp>
              </a:bodyPr>
              <a:lstStyle/>
              <a:p>
                <a:pPr lvl="0">
                  <a:defRPr/>
                </a:pPr>
                <a:endParaRPr lang="id-ID"/>
              </a:p>
            </p:txBody>
          </p:sp>
        </p:grpSp>
      </p:grpSp>
      <p:cxnSp>
        <p:nvCxnSpPr>
          <p:cNvPr id="12" name="Straight Connector 11"/>
          <p:cNvCxnSpPr/>
          <p:nvPr/>
        </p:nvCxnSpPr>
        <p:spPr>
          <a:xfrm>
            <a:off x="996949" y="2834694"/>
            <a:ext cx="44767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96949" y="3464097"/>
            <a:ext cx="44767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96949" y="4093500"/>
            <a:ext cx="44767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996949" y="4722903"/>
            <a:ext cx="44767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6949" y="5352306"/>
            <a:ext cx="44767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rotWithShape="1">
          <a:blip r:embed="rId4"/>
          <a:stretch>
            <a:fillRect/>
          </a:stretch>
        </p:blipFill>
        <p:spPr>
          <a:xfrm>
            <a:off x="7157209" y="12068"/>
            <a:ext cx="4025137" cy="6202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Picture 22" descr="Man writing on a notebook"/>
          <p:cNvPicPr>
            <a:picLocks noChangeAspect="1"/>
          </p:cNvPicPr>
          <p:nvPr/>
        </p:nvPicPr>
        <p:blipFill rotWithShape="1">
          <a:blip r:embed="rId3"/>
          <a:srcRect l="5250" t="39310" r="26750" b="4160"/>
          <a:stretch>
            <a:fillRect/>
          </a:stretch>
        </p:blipFill>
        <p:spPr>
          <a:xfrm>
            <a:off x="0" y="2192213"/>
            <a:ext cx="6995711" cy="3876749"/>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7</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381000" y="616361"/>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5. </a:t>
            </a:r>
            <a:r>
              <a:rPr lang="ko-KR" altLang="en-US" b="1"/>
              <a:t>담당 부분 </a:t>
            </a:r>
            <a:r>
              <a:rPr lang="en-US" altLang="ko-KR" b="1"/>
              <a:t>–</a:t>
            </a:r>
            <a:r>
              <a:rPr lang="ko-KR" altLang="en-US" sz="3200" b="1"/>
              <a:t>자세 추정</a:t>
            </a:r>
            <a:r>
              <a:rPr lang="en-US" altLang="ko-KR" sz="3200" b="1"/>
              <a:t>, </a:t>
            </a:r>
            <a:r>
              <a:rPr lang="ko-KR" altLang="en-US" sz="3200" b="1"/>
              <a:t>얼굴 감지 </a:t>
            </a:r>
            <a:r>
              <a:rPr lang="ko-KR" altLang="en-US" sz="1800" b="1"/>
              <a:t>유종현</a:t>
            </a:r>
            <a:endParaRPr lang="en-US" sz="1800" b="1"/>
          </a:p>
        </p:txBody>
      </p:sp>
      <p:sp>
        <p:nvSpPr>
          <p:cNvPr id="8" name="Rectangle 7"/>
          <p:cNvSpPr/>
          <p:nvPr/>
        </p:nvSpPr>
        <p:spPr>
          <a:xfrm>
            <a:off x="5786616" y="2192215"/>
            <a:ext cx="6405383" cy="41617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484844"/>
            <a:ext cx="5528025" cy="628469"/>
            <a:chOff x="6295717" y="2501222"/>
            <a:chExt cx="5528025" cy="628469"/>
          </a:xfrm>
        </p:grpSpPr>
        <p:sp>
          <p:nvSpPr>
            <p:cNvPr id="68" name="Rectangle 67"/>
            <p:cNvSpPr/>
            <p:nvPr/>
          </p:nvSpPr>
          <p:spPr>
            <a:xfrm>
              <a:off x="7000243" y="266452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600">
                  <a:solidFill>
                    <a:schemeClr val="tx1"/>
                  </a:solidFill>
                </a:rPr>
                <a:t>팔꿈치</a:t>
              </a:r>
              <a:r>
                <a:rPr lang="en-US" altLang="ko-KR" sz="1600">
                  <a:solidFill>
                    <a:schemeClr val="tx1"/>
                  </a:solidFill>
                </a:rPr>
                <a:t>, </a:t>
              </a:r>
              <a:r>
                <a:rPr lang="ko-KR" altLang="en-US" sz="1600">
                  <a:solidFill>
                    <a:schemeClr val="tx1"/>
                  </a:solidFill>
                </a:rPr>
                <a:t>손목</a:t>
              </a:r>
              <a:r>
                <a:rPr lang="en-US" altLang="ko-KR" sz="1600">
                  <a:solidFill>
                    <a:schemeClr val="tx1"/>
                  </a:solidFill>
                </a:rPr>
                <a:t>, </a:t>
              </a:r>
              <a:r>
                <a:rPr lang="ko-KR" altLang="en-US" sz="1600">
                  <a:solidFill>
                    <a:schemeClr val="tx1"/>
                  </a:solidFill>
                </a:rPr>
                <a:t>골반</a:t>
              </a:r>
              <a:r>
                <a:rPr lang="en-US" altLang="ko-KR" sz="1600">
                  <a:solidFill>
                    <a:schemeClr val="tx1"/>
                  </a:solidFill>
                </a:rPr>
                <a:t>, </a:t>
              </a:r>
              <a:r>
                <a:rPr lang="ko-KR" altLang="en-US" sz="1600">
                  <a:solidFill>
                    <a:schemeClr val="tx1"/>
                  </a:solidFill>
                </a:rPr>
                <a:t>무릎</a:t>
              </a:r>
              <a:r>
                <a:rPr lang="en-US" altLang="ko-KR" sz="1600">
                  <a:solidFill>
                    <a:schemeClr val="tx1"/>
                  </a:solidFill>
                </a:rPr>
                <a:t>, </a:t>
              </a:r>
              <a:r>
                <a:rPr lang="ko-KR" altLang="en-US" sz="1600">
                  <a:solidFill>
                    <a:schemeClr val="tx1"/>
                  </a:solidFill>
                </a:rPr>
                <a:t>발목에 대한 </a:t>
              </a:r>
              <a:r>
                <a:rPr lang="en-US" altLang="ko-KR" sz="1600">
                  <a:solidFill>
                    <a:schemeClr val="tx1"/>
                  </a:solidFill>
                </a:rPr>
                <a:t>PoseLandmark </a:t>
              </a:r>
              <a:r>
                <a:rPr lang="ko-KR" altLang="en-US" sz="1600">
                  <a:solidFill>
                    <a:schemeClr val="tx1"/>
                  </a:solidFill>
                </a:rPr>
                <a:t>객체들을 가져옵니다</a:t>
              </a:r>
              <a:r>
                <a:rPr lang="en-US" altLang="ko-KR" sz="1600">
                  <a:solidFill>
                    <a:schemeClr val="tx1"/>
                  </a:solidFill>
                </a:rPr>
                <a:t>. </a:t>
              </a:r>
              <a:endParaRPr lang="en-US" altLang="ko-KR" sz="1600">
                <a:solidFill>
                  <a:schemeClr val="tx1"/>
                </a:solidFill>
              </a:endParaRPr>
            </a:p>
            <a:p>
              <a:pPr lvl="0">
                <a:defRPr/>
              </a:pPr>
              <a:endParaRPr lang="en-US"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339881"/>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600">
                  <a:solidFill>
                    <a:schemeClr val="tx1"/>
                  </a:solidFill>
                  <a:latin typeface="+mn-ea"/>
                  <a:cs typeface="Segoe UI"/>
                </a:rPr>
                <a:t>PoseLandmark</a:t>
              </a:r>
              <a:r>
                <a:rPr lang="ko-KR" altLang="en-US" sz="1600">
                  <a:solidFill>
                    <a:schemeClr val="tx1"/>
                  </a:solidFill>
                  <a:latin typeface="+mn-ea"/>
                  <a:cs typeface="Segoe UI"/>
                </a:rPr>
                <a:t>는 </a:t>
              </a:r>
              <a:r>
                <a:rPr lang="en-US" altLang="ko-KR" sz="1600">
                  <a:solidFill>
                    <a:schemeClr val="tx1"/>
                  </a:solidFill>
                  <a:latin typeface="+mn-ea"/>
                  <a:cs typeface="Segoe UI"/>
                </a:rPr>
                <a:t>ml kit </a:t>
              </a:r>
              <a:r>
                <a:rPr lang="ko-KR" altLang="en-US" sz="1600">
                  <a:solidFill>
                    <a:schemeClr val="tx1"/>
                  </a:solidFill>
                  <a:latin typeface="+mn-ea"/>
                  <a:cs typeface="Segoe UI"/>
                </a:rPr>
                <a:t>사이트를 참고했습니다</a:t>
              </a:r>
              <a:r>
                <a:rPr lang="en-US" altLang="ko-KR" sz="1400">
                  <a:solidFill>
                    <a:schemeClr val="tx1"/>
                  </a:solidFill>
                  <a:latin typeface="+mn-ea"/>
                  <a:cs typeface="Segoe UI"/>
                </a:rPr>
                <a:t>.</a:t>
              </a:r>
              <a:endParaRPr lang="en-US" sz="1400">
                <a:solidFill>
                  <a:schemeClr val="tx1"/>
                </a:solidFill>
                <a:latin typeface="+mn-ea"/>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8"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en-US" altLang="ko-KR" sz="1600">
                  <a:solidFill>
                    <a:schemeClr val="tx1"/>
                  </a:solidFill>
                </a:rPr>
                <a:t>leftArmAngle, rightArmAngle </a:t>
              </a:r>
              <a:r>
                <a:rPr lang="ko-KR" altLang="en-US" sz="1600">
                  <a:solidFill>
                    <a:schemeClr val="tx1"/>
                  </a:solidFill>
                </a:rPr>
                <a:t>과 같이 각 팔과 다리의 각도를 계산합니다</a:t>
              </a:r>
              <a:r>
                <a:rPr lang="en-US" altLang="ko-KR" sz="1600">
                  <a:solidFill>
                    <a:schemeClr val="tx1"/>
                  </a:solidFill>
                </a:rPr>
                <a:t>.</a:t>
              </a:r>
              <a:endParaRPr lang="ko-KR" altLang="en-US" sz="1600">
                <a:solidFill>
                  <a:schemeClr val="tx1"/>
                </a:solidFill>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8" y="5049954"/>
            <a:ext cx="5540382" cy="628469"/>
            <a:chOff x="6295717" y="4792731"/>
            <a:chExt cx="5540382" cy="628469"/>
          </a:xfrm>
        </p:grpSpPr>
        <p:sp>
          <p:nvSpPr>
            <p:cNvPr id="76" name="Rectangle 75"/>
            <p:cNvSpPr/>
            <p:nvPr/>
          </p:nvSpPr>
          <p:spPr>
            <a:xfrm>
              <a:off x="7012600"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400">
                  <a:solidFill>
                    <a:schemeClr val="tx1"/>
                  </a:solidFill>
                  <a:latin typeface="+mn-ea"/>
                  <a:cs typeface="Segoe UI"/>
                </a:rPr>
                <a:t>PoseLandmark </a:t>
              </a:r>
              <a:r>
                <a:rPr lang="ko-KR" altLang="en-US" sz="1400">
                  <a:solidFill>
                    <a:schemeClr val="tx1"/>
                  </a:solidFill>
                  <a:latin typeface="+mn-ea"/>
                  <a:cs typeface="Segoe UI"/>
                </a:rPr>
                <a:t>참고</a:t>
              </a:r>
              <a:r>
                <a:rPr lang="en-US" altLang="ko-KR" sz="1400">
                  <a:solidFill>
                    <a:schemeClr val="tx1"/>
                  </a:solidFill>
                  <a:latin typeface="+mn-ea"/>
                  <a:cs typeface="Segoe UI"/>
                </a:rPr>
                <a:t>-&gt;</a:t>
              </a:r>
              <a:endParaRPr lang="en-US" sz="1400">
                <a:solidFill>
                  <a:schemeClr val="tx1"/>
                </a:solidFill>
                <a:latin typeface="+mn-ea"/>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60" name="Rectangle 59"/>
          <p:cNvSpPr/>
          <p:nvPr/>
        </p:nvSpPr>
        <p:spPr>
          <a:xfrm>
            <a:off x="1" y="2192215"/>
            <a:ext cx="5786615" cy="3876748"/>
          </a:xfrm>
          <a:prstGeom prst="rect">
            <a:avLst/>
          </a:prstGeom>
          <a:gradFill>
            <a:gsLst>
              <a:gs pos="21000">
                <a:srgbClr val="242424">
                  <a:alpha val="98000"/>
                </a:srgbClr>
              </a:gs>
              <a:gs pos="0">
                <a:schemeClr val="tx1"/>
              </a:gs>
              <a:gs pos="100000">
                <a:schemeClr val="tx1">
                  <a:lumMod val="75000"/>
                  <a:lumOff val="25000"/>
                  <a:alpha val="1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2" name="TextBox 61"/>
          <p:cNvSpPr txBox="1"/>
          <p:nvPr/>
        </p:nvSpPr>
        <p:spPr>
          <a:xfrm>
            <a:off x="700066" y="3222648"/>
            <a:ext cx="4718799" cy="1815882"/>
          </a:xfrm>
          <a:prstGeom prst="rect">
            <a:avLst/>
          </a:prstGeom>
          <a:noFill/>
        </p:spPr>
        <p:txBody>
          <a:bodyPr wrap="square">
            <a:spAutoFit/>
          </a:bodyPr>
          <a:lstStyle/>
          <a:p>
            <a:pPr lvl="0">
              <a:defRPr/>
            </a:pPr>
            <a:r>
              <a:rPr lang="en-US" sz="1600">
                <a:solidFill>
                  <a:schemeClr val="bg1"/>
                </a:solidFill>
                <a:latin typeface="+mj-lt"/>
                <a:cs typeface="Segoe U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600">
              <a:solidFill>
                <a:schemeClr val="bg1"/>
              </a:solidFill>
              <a:latin typeface="+mj-lt"/>
              <a:cs typeface="Segoe UI"/>
            </a:endParaRPr>
          </a:p>
        </p:txBody>
      </p:sp>
      <p:sp>
        <p:nvSpPr>
          <p:cNvPr id="61" name="Oval 60"/>
          <p:cNvSpPr/>
          <p:nvPr/>
        </p:nvSpPr>
        <p:spPr>
          <a:xfrm>
            <a:off x="700066" y="1899924"/>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grpSp>
        <p:nvGrpSpPr>
          <p:cNvPr id="26" name="Group 25"/>
          <p:cNvGrpSpPr/>
          <p:nvPr/>
        </p:nvGrpSpPr>
        <p:grpSpPr>
          <a:xfrm rot="0">
            <a:off x="887300" y="2041121"/>
            <a:ext cx="254000" cy="346075"/>
            <a:chOff x="3444876" y="2173289"/>
            <a:chExt cx="254000" cy="346075"/>
          </a:xfrm>
        </p:grpSpPr>
        <p:sp>
          <p:nvSpPr>
            <p:cNvPr id="27" name="Freeform 66"/>
            <p:cNvSpPr/>
            <p:nvPr/>
          </p:nvSpPr>
          <p:spPr>
            <a:xfrm>
              <a:off x="3503613" y="2413001"/>
              <a:ext cx="46038" cy="38100"/>
            </a:xfrm>
            <a:custGeom>
              <a:avLst/>
              <a:gdLst>
                <a:gd name="T0" fmla="*/ 29 w 29"/>
                <a:gd name="T1" fmla="*/ 0 h 24"/>
                <a:gd name="T2" fmla="*/ 29 w 29"/>
                <a:gd name="T3" fmla="*/ 15 h 24"/>
                <a:gd name="T4" fmla="*/ 0 w 29"/>
                <a:gd name="T5" fmla="*/ 24 h 24"/>
              </a:gdLst>
              <a:cxnLst>
                <a:cxn ang="0">
                  <a:pos x="T0" y="T1"/>
                </a:cxn>
                <a:cxn ang="0">
                  <a:pos x="T2" y="T3"/>
                </a:cxn>
                <a:cxn ang="0">
                  <a:pos x="T4" y="T5"/>
                </a:cxn>
              </a:cxnLst>
              <a:rect l="0" t="0" r="r" b="b"/>
              <a:pathLst>
                <a:path w="29" h="24">
                  <a:moveTo>
                    <a:pt x="29" y="0"/>
                  </a:moveTo>
                  <a:lnTo>
                    <a:pt x="29" y="15"/>
                  </a:lnTo>
                  <a:lnTo>
                    <a:pt x="0"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8" name="Freeform 67"/>
            <p:cNvSpPr/>
            <p:nvPr/>
          </p:nvSpPr>
          <p:spPr>
            <a:xfrm>
              <a:off x="3594101" y="2413001"/>
              <a:ext cx="46038" cy="38100"/>
            </a:xfrm>
            <a:custGeom>
              <a:avLst/>
              <a:gdLst>
                <a:gd name="T0" fmla="*/ 0 w 29"/>
                <a:gd name="T1" fmla="*/ 0 h 24"/>
                <a:gd name="T2" fmla="*/ 0 w 29"/>
                <a:gd name="T3" fmla="*/ 15 h 24"/>
                <a:gd name="T4" fmla="*/ 29 w 29"/>
                <a:gd name="T5" fmla="*/ 24 h 24"/>
              </a:gdLst>
              <a:cxnLst>
                <a:cxn ang="0">
                  <a:pos x="T0" y="T1"/>
                </a:cxn>
                <a:cxn ang="0">
                  <a:pos x="T2" y="T3"/>
                </a:cxn>
                <a:cxn ang="0">
                  <a:pos x="T4" y="T5"/>
                </a:cxn>
              </a:cxnLst>
              <a:rect l="0" t="0" r="r" b="b"/>
              <a:pathLst>
                <a:path w="29" h="24">
                  <a:moveTo>
                    <a:pt x="0" y="0"/>
                  </a:moveTo>
                  <a:lnTo>
                    <a:pt x="0" y="15"/>
                  </a:lnTo>
                  <a:lnTo>
                    <a:pt x="29"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9" name="Oval 68"/>
            <p:cNvSpPr>
              <a:spLocks noChangeArrowheads="1"/>
            </p:cNvSpPr>
            <p:nvPr/>
          </p:nvSpPr>
          <p:spPr>
            <a:xfrm>
              <a:off x="3527426" y="2324101"/>
              <a:ext cx="88900" cy="9683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0" name="Freeform 69"/>
            <p:cNvSpPr/>
            <p:nvPr/>
          </p:nvSpPr>
          <p:spPr>
            <a:xfrm>
              <a:off x="3527426" y="2357439"/>
              <a:ext cx="88900" cy="14288"/>
            </a:xfrm>
            <a:custGeom>
              <a:avLst/>
              <a:gdLst>
                <a:gd name="T0" fmla="*/ 24 w 24"/>
                <a:gd name="T1" fmla="*/ 2 h 4"/>
                <a:gd name="T2" fmla="*/ 14 w 24"/>
                <a:gd name="T3" fmla="*/ 0 h 4"/>
                <a:gd name="T4" fmla="*/ 0 w 24"/>
                <a:gd name="T5" fmla="*/ 1 h 4"/>
              </a:gd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1" name="Freeform 70"/>
            <p:cNvSpPr/>
            <p:nvPr/>
          </p:nvSpPr>
          <p:spPr>
            <a:xfrm>
              <a:off x="3444876" y="2233614"/>
              <a:ext cx="254000" cy="285750"/>
            </a:xfrm>
            <a:custGeom>
              <a:avLst/>
              <a:gdLst>
                <a:gd name="T0" fmla="*/ 104 w 160"/>
                <a:gd name="T1" fmla="*/ 0 h 180"/>
                <a:gd name="T2" fmla="*/ 160 w 160"/>
                <a:gd name="T3" fmla="*/ 0 h 180"/>
                <a:gd name="T4" fmla="*/ 160 w 160"/>
                <a:gd name="T5" fmla="*/ 180 h 180"/>
                <a:gd name="T6" fmla="*/ 0 w 160"/>
                <a:gd name="T7" fmla="*/ 180 h 180"/>
                <a:gd name="T8" fmla="*/ 0 w 160"/>
                <a:gd name="T9" fmla="*/ 0 h 180"/>
                <a:gd name="T10" fmla="*/ 56 w 160"/>
                <a:gd name="T11" fmla="*/ 0 h 180"/>
              </a:gdLst>
              <a:cxnLst>
                <a:cxn ang="0">
                  <a:pos x="T0" y="T1"/>
                </a:cxn>
                <a:cxn ang="0">
                  <a:pos x="T2" y="T3"/>
                </a:cxn>
                <a:cxn ang="0">
                  <a:pos x="T4" y="T5"/>
                </a:cxn>
                <a:cxn ang="0">
                  <a:pos x="T6" y="T7"/>
                </a:cxn>
                <a:cxn ang="0">
                  <a:pos x="T8" y="T9"/>
                </a:cxn>
                <a:cxn ang="0">
                  <a:pos x="T10" y="T11"/>
                </a:cxn>
              </a:cxnLst>
              <a:rect l="0" t="0" r="r" b="b"/>
              <a:pathLst>
                <a:path w="160" h="180">
                  <a:moveTo>
                    <a:pt x="104" y="0"/>
                  </a:moveTo>
                  <a:lnTo>
                    <a:pt x="160" y="0"/>
                  </a:lnTo>
                  <a:lnTo>
                    <a:pt x="160" y="180"/>
                  </a:lnTo>
                  <a:lnTo>
                    <a:pt x="0" y="180"/>
                  </a:lnTo>
                  <a:lnTo>
                    <a:pt x="0" y="0"/>
                  </a:lnTo>
                  <a:lnTo>
                    <a:pt x="56"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2" name="Freeform 71"/>
            <p:cNvSpPr/>
            <p:nvPr/>
          </p:nvSpPr>
          <p:spPr>
            <a:xfrm>
              <a:off x="3473451" y="2263776"/>
              <a:ext cx="195263" cy="225425"/>
            </a:xfrm>
            <a:custGeom>
              <a:avLst/>
              <a:gdLst>
                <a:gd name="T0" fmla="*/ 86 w 123"/>
                <a:gd name="T1" fmla="*/ 0 h 142"/>
                <a:gd name="T2" fmla="*/ 123 w 123"/>
                <a:gd name="T3" fmla="*/ 0 h 142"/>
                <a:gd name="T4" fmla="*/ 123 w 123"/>
                <a:gd name="T5" fmla="*/ 142 h 142"/>
                <a:gd name="T6" fmla="*/ 0 w 123"/>
                <a:gd name="T7" fmla="*/ 142 h 142"/>
                <a:gd name="T8" fmla="*/ 0 w 123"/>
                <a:gd name="T9" fmla="*/ 0 h 142"/>
                <a:gd name="T10" fmla="*/ 38 w 123"/>
                <a:gd name="T11" fmla="*/ 0 h 142"/>
              </a:gdLst>
              <a:cxnLst>
                <a:cxn ang="0">
                  <a:pos x="T0" y="T1"/>
                </a:cxn>
                <a:cxn ang="0">
                  <a:pos x="T2" y="T3"/>
                </a:cxn>
                <a:cxn ang="0">
                  <a:pos x="T4" y="T5"/>
                </a:cxn>
                <a:cxn ang="0">
                  <a:pos x="T6" y="T7"/>
                </a:cxn>
                <a:cxn ang="0">
                  <a:pos x="T8" y="T9"/>
                </a:cxn>
                <a:cxn ang="0">
                  <a:pos x="T10" y="T11"/>
                </a:cxn>
              </a:cxnLst>
              <a:rect l="0" t="0" r="r" b="b"/>
              <a:pathLst>
                <a:path w="123" h="142">
                  <a:moveTo>
                    <a:pt x="86" y="0"/>
                  </a:moveTo>
                  <a:lnTo>
                    <a:pt x="123" y="0"/>
                  </a:lnTo>
                  <a:lnTo>
                    <a:pt x="123" y="142"/>
                  </a:lnTo>
                  <a:lnTo>
                    <a:pt x="0" y="142"/>
                  </a:lnTo>
                  <a:lnTo>
                    <a:pt x="0" y="0"/>
                  </a:lnTo>
                  <a:lnTo>
                    <a:pt x="38"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3" name="Freeform 72"/>
            <p:cNvSpPr/>
            <p:nvPr/>
          </p:nvSpPr>
          <p:spPr>
            <a:xfrm>
              <a:off x="3533776" y="2173289"/>
              <a:ext cx="76200" cy="112713"/>
            </a:xfrm>
            <a:custGeom>
              <a:avLst/>
              <a:gdLst>
                <a:gd name="T0" fmla="*/ 20 w 20"/>
                <a:gd name="T1" fmla="*/ 30 h 30"/>
                <a:gd name="T2" fmla="*/ 0 w 20"/>
                <a:gd name="T3" fmla="*/ 30 h 30"/>
                <a:gd name="T4" fmla="*/ 0 w 20"/>
                <a:gd name="T5" fmla="*/ 10 h 30"/>
                <a:gd name="T6" fmla="*/ 10 w 20"/>
                <a:gd name="T7" fmla="*/ 0 h 30"/>
                <a:gd name="T8" fmla="*/ 20 w 20"/>
                <a:gd name="T9" fmla="*/ 10 h 30"/>
                <a:gd name="T10" fmla="*/ 20 w 20"/>
                <a:gd name="T11" fmla="*/ 30 h 30"/>
              </a:gdLst>
              <a:cxnLst>
                <a:cxn ang="0">
                  <a:pos x="T0" y="T1"/>
                </a:cxn>
                <a:cxn ang="0">
                  <a:pos x="T2" y="T3"/>
                </a:cxn>
                <a:cxn ang="0">
                  <a:pos x="T4" y="T5"/>
                </a:cxn>
                <a:cxn ang="0">
                  <a:pos x="T6" y="T7"/>
                </a:cxn>
                <a:cxn ang="0">
                  <a:pos x="T8" y="T9"/>
                </a:cxn>
                <a:cxn ang="0">
                  <a:pos x="T10" y="T11"/>
                </a:cxn>
              </a:cxnLst>
              <a:rect l="0" t="0" r="r" b="b"/>
              <a:pathLst>
                <a:path w="20" h="30">
                  <a:moveTo>
                    <a:pt x="20" y="30"/>
                  </a:moveTo>
                  <a:quadBezTo>
                    <a:pt x="0" y="30"/>
                    <a:pt x="0" y="30"/>
                  </a:quadBezTo>
                  <a:quadBezTo>
                    <a:pt x="0" y="10"/>
                    <a:pt x="0" y="10"/>
                  </a:quadBezTo>
                  <a:cubicBezTo>
                    <a:pt x="0" y="4"/>
                    <a:pt x="4" y="0"/>
                    <a:pt x="10" y="0"/>
                  </a:cubicBezTo>
                  <a:cubicBezTo>
                    <a:pt x="15" y="0"/>
                    <a:pt x="20" y="4"/>
                    <a:pt x="20" y="10"/>
                  </a:cubicBezTo>
                  <a:lnTo>
                    <a:pt x="20" y="3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4" name="Freeform 73"/>
            <p:cNvSpPr/>
            <p:nvPr/>
          </p:nvSpPr>
          <p:spPr>
            <a:xfrm>
              <a:off x="3563938" y="2203451"/>
              <a:ext cx="15875"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quadBezTo>
                    <a:pt x="2" y="4"/>
                    <a:pt x="2" y="4"/>
                  </a:quadBezTo>
                  <a:cubicBezTo>
                    <a:pt x="1" y="4"/>
                    <a:pt x="0" y="3"/>
                    <a:pt x="0" y="2"/>
                  </a:cubicBezTo>
                  <a:quadBezTo>
                    <a:pt x="0" y="2"/>
                    <a:pt x="0" y="2"/>
                  </a:quadBezTo>
                  <a:cubicBezTo>
                    <a:pt x="0" y="1"/>
                    <a:pt x="1" y="0"/>
                    <a:pt x="2" y="0"/>
                  </a:cubicBezTo>
                  <a:quadBezTo>
                    <a:pt x="2" y="0"/>
                    <a:pt x="2" y="0"/>
                  </a:quadBezTo>
                  <a:cubicBezTo>
                    <a:pt x="3" y="0"/>
                    <a:pt x="4" y="1"/>
                    <a:pt x="4" y="2"/>
                  </a:cubicBez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7"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2049" name="_x453146504" descr="EMB000012dc02cf"/>
          <p:cNvPicPr>
            <a:picLocks noChangeAspect="1" noChangeArrowheads="1"/>
          </p:cNvPicPr>
          <p:nvPr/>
        </p:nvPicPr>
        <p:blipFill rotWithShape="1">
          <a:blip r:embed="rId4"/>
          <a:srcRect/>
          <a:stretch>
            <a:fillRect/>
          </a:stretch>
        </p:blipFill>
        <p:spPr>
          <a:xfrm>
            <a:off x="837" y="1461037"/>
            <a:ext cx="5785779" cy="2828968"/>
          </a:xfrm>
          <a:prstGeom prst="rect">
            <a:avLst/>
          </a:prstGeom>
          <a:noFill/>
        </p:spPr>
      </p:pic>
      <p:sp>
        <p:nvSpPr>
          <p:cNvPr id="10" name="TextBox 9"/>
          <p:cNvSpPr txBox="1"/>
          <p:nvPr/>
        </p:nvSpPr>
        <p:spPr>
          <a:xfrm>
            <a:off x="5967500" y="1731542"/>
            <a:ext cx="5918887" cy="369332"/>
          </a:xfrm>
          <a:prstGeom prst="rect">
            <a:avLst/>
          </a:prstGeom>
          <a:noFill/>
        </p:spPr>
        <p:txBody>
          <a:bodyPr wrap="square">
            <a:spAutoFit/>
          </a:bodyPr>
          <a:lstStyle/>
          <a:p>
            <a:pPr lvl="0">
              <a:defRPr/>
            </a:pPr>
            <a:r>
              <a:rPr lang="en-US" altLang="ko-KR"/>
              <a:t>- </a:t>
            </a:r>
            <a:r>
              <a:rPr lang="ko-KR" altLang="en-US"/>
              <a:t>자세추정</a:t>
            </a:r>
            <a:endParaRPr lang="ko-KR" altLang="en-US"/>
          </a:p>
        </p:txBody>
      </p:sp>
      <p:sp>
        <p:nvSpPr>
          <p:cNvPr id="12"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1025" name="_x453148664" descr="EMB000012dc02d6"/>
          <p:cNvPicPr>
            <a:picLocks noChangeAspect="1" noChangeArrowheads="1"/>
          </p:cNvPicPr>
          <p:nvPr/>
        </p:nvPicPr>
        <p:blipFill rotWithShape="1">
          <a:blip r:embed="rId5"/>
          <a:srcRect/>
          <a:stretch>
            <a:fillRect/>
          </a:stretch>
        </p:blipFill>
        <p:spPr>
          <a:xfrm>
            <a:off x="-1" y="4298032"/>
            <a:ext cx="5786615" cy="1924050"/>
          </a:xfrm>
          <a:prstGeom prst="rect">
            <a:avLst/>
          </a:prstGeom>
          <a:noFill/>
        </p:spPr>
      </p:pic>
      <p:sp>
        <p:nvSpPr>
          <p:cNvPr id="17" name="Rectangle 4"/>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1027" name="_x48913288" descr="EMB000012dc02db"/>
          <p:cNvPicPr>
            <a:picLocks noChangeAspect="1" noChangeArrowheads="1"/>
          </p:cNvPicPr>
          <p:nvPr/>
        </p:nvPicPr>
        <p:blipFill rotWithShape="1">
          <a:blip r:embed="rId6"/>
          <a:srcRect/>
          <a:stretch>
            <a:fillRect/>
          </a:stretch>
        </p:blipFill>
        <p:spPr>
          <a:xfrm>
            <a:off x="8814990" y="4655678"/>
            <a:ext cx="2946400" cy="163036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Picture 22" descr="Man writing on a notebook"/>
          <p:cNvPicPr>
            <a:picLocks noChangeAspect="1"/>
          </p:cNvPicPr>
          <p:nvPr/>
        </p:nvPicPr>
        <p:blipFill rotWithShape="1">
          <a:blip r:embed="rId3"/>
          <a:srcRect l="5250" t="39310" r="26750" b="4160"/>
          <a:stretch>
            <a:fillRect/>
          </a:stretch>
        </p:blipFill>
        <p:spPr>
          <a:xfrm>
            <a:off x="0" y="2192213"/>
            <a:ext cx="6995711" cy="3876749"/>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8</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6" y="1816915"/>
            <a:ext cx="6405383" cy="4252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731978"/>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altLang="ko-KR" sz="1600">
                  <a:solidFill>
                    <a:schemeClr val="tx1"/>
                  </a:solidFill>
                </a:rPr>
                <a:t>Canvas</a:t>
              </a:r>
              <a:r>
                <a:rPr lang="ko-KR" altLang="en-US" sz="1600">
                  <a:solidFill>
                    <a:schemeClr val="tx1"/>
                  </a:solidFill>
                </a:rPr>
                <a:t>를 이용해 관절 포인트를 연결하는 선을 그리는 코드 입니다</a:t>
              </a:r>
              <a:r>
                <a:rPr lang="en-US" altLang="ko-KR" sz="1600">
                  <a:solidFill>
                    <a:schemeClr val="tx1"/>
                  </a:solidFill>
                </a:rPr>
                <a:t>.</a:t>
              </a:r>
              <a:endParaRPr lang="en-US" altLang="ko-KR" sz="1600">
                <a:solidFill>
                  <a:schemeClr val="tx1"/>
                </a:solidFill>
              </a:endParaRPr>
            </a:p>
            <a:p>
              <a:pPr lvl="0">
                <a:defRPr/>
              </a:pPr>
              <a:endParaRPr lang="en-US" sz="1400">
                <a:solidFill>
                  <a:schemeClr val="tx1"/>
                </a:solidFill>
                <a:latin typeface="+mj-lt"/>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4155428"/>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600">
                  <a:solidFill>
                    <a:schemeClr val="tx1"/>
                  </a:solidFill>
                  <a:latin typeface="+mj-lt"/>
                  <a:cs typeface="Segoe UI"/>
                </a:rPr>
                <a:t>오른쪽은 실행 결과 화면입니다</a:t>
              </a:r>
              <a:r>
                <a:rPr lang="en-US" altLang="ko-KR" sz="1400">
                  <a:solidFill>
                    <a:schemeClr val="tx1"/>
                  </a:solidFill>
                  <a:latin typeface="+mj-lt"/>
                  <a:cs typeface="Segoe UI"/>
                </a:rPr>
                <a:t>.</a:t>
              </a:r>
              <a:endParaRPr lang="en-US" sz="1400">
                <a:solidFill>
                  <a:schemeClr val="tx1"/>
                </a:solidFill>
                <a:latin typeface="+mj-lt"/>
                <a:cs typeface="Segoe UI"/>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sp>
        <p:nvSpPr>
          <p:cNvPr id="60" name="Rectangle 59"/>
          <p:cNvSpPr/>
          <p:nvPr/>
        </p:nvSpPr>
        <p:spPr>
          <a:xfrm>
            <a:off x="1" y="2192215"/>
            <a:ext cx="5786615" cy="3876748"/>
          </a:xfrm>
          <a:prstGeom prst="rect">
            <a:avLst/>
          </a:prstGeom>
          <a:gradFill>
            <a:gsLst>
              <a:gs pos="21000">
                <a:srgbClr val="242424">
                  <a:alpha val="98000"/>
                </a:srgbClr>
              </a:gs>
              <a:gs pos="0">
                <a:schemeClr val="tx1"/>
              </a:gs>
              <a:gs pos="100000">
                <a:schemeClr val="tx1">
                  <a:lumMod val="75000"/>
                  <a:lumOff val="25000"/>
                  <a:alpha val="1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2" name="TextBox 61"/>
          <p:cNvSpPr txBox="1"/>
          <p:nvPr/>
        </p:nvSpPr>
        <p:spPr>
          <a:xfrm>
            <a:off x="700066" y="3222648"/>
            <a:ext cx="4718799" cy="1815882"/>
          </a:xfrm>
          <a:prstGeom prst="rect">
            <a:avLst/>
          </a:prstGeom>
          <a:noFill/>
        </p:spPr>
        <p:txBody>
          <a:bodyPr wrap="square">
            <a:spAutoFit/>
          </a:bodyPr>
          <a:lstStyle/>
          <a:p>
            <a:pPr lvl="0">
              <a:defRPr/>
            </a:pPr>
            <a:r>
              <a:rPr lang="en-US" sz="1600">
                <a:solidFill>
                  <a:schemeClr val="bg1"/>
                </a:solidFill>
                <a:latin typeface="+mj-lt"/>
                <a:cs typeface="Segoe U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600">
              <a:solidFill>
                <a:schemeClr val="bg1"/>
              </a:solidFill>
              <a:latin typeface="+mj-lt"/>
              <a:cs typeface="Segoe UI"/>
            </a:endParaRPr>
          </a:p>
        </p:txBody>
      </p:sp>
      <p:sp>
        <p:nvSpPr>
          <p:cNvPr id="61" name="Oval 60"/>
          <p:cNvSpPr/>
          <p:nvPr/>
        </p:nvSpPr>
        <p:spPr>
          <a:xfrm>
            <a:off x="700066" y="1899924"/>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grpSp>
        <p:nvGrpSpPr>
          <p:cNvPr id="26" name="Group 25"/>
          <p:cNvGrpSpPr/>
          <p:nvPr/>
        </p:nvGrpSpPr>
        <p:grpSpPr>
          <a:xfrm rot="0">
            <a:off x="887300" y="2041121"/>
            <a:ext cx="254000" cy="346075"/>
            <a:chOff x="3444876" y="2173289"/>
            <a:chExt cx="254000" cy="346075"/>
          </a:xfrm>
        </p:grpSpPr>
        <p:sp>
          <p:nvSpPr>
            <p:cNvPr id="27" name="Freeform 66"/>
            <p:cNvSpPr/>
            <p:nvPr/>
          </p:nvSpPr>
          <p:spPr>
            <a:xfrm>
              <a:off x="3503613" y="2413001"/>
              <a:ext cx="46038" cy="38100"/>
            </a:xfrm>
            <a:custGeom>
              <a:avLst/>
              <a:gdLst>
                <a:gd name="T0" fmla="*/ 29 w 29"/>
                <a:gd name="T1" fmla="*/ 0 h 24"/>
                <a:gd name="T2" fmla="*/ 29 w 29"/>
                <a:gd name="T3" fmla="*/ 15 h 24"/>
                <a:gd name="T4" fmla="*/ 0 w 29"/>
                <a:gd name="T5" fmla="*/ 24 h 24"/>
              </a:gdLst>
              <a:cxnLst>
                <a:cxn ang="0">
                  <a:pos x="T0" y="T1"/>
                </a:cxn>
                <a:cxn ang="0">
                  <a:pos x="T2" y="T3"/>
                </a:cxn>
                <a:cxn ang="0">
                  <a:pos x="T4" y="T5"/>
                </a:cxn>
              </a:cxnLst>
              <a:rect l="0" t="0" r="r" b="b"/>
              <a:pathLst>
                <a:path w="29" h="24">
                  <a:moveTo>
                    <a:pt x="29" y="0"/>
                  </a:moveTo>
                  <a:lnTo>
                    <a:pt x="29" y="15"/>
                  </a:lnTo>
                  <a:lnTo>
                    <a:pt x="0"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8" name="Freeform 67"/>
            <p:cNvSpPr/>
            <p:nvPr/>
          </p:nvSpPr>
          <p:spPr>
            <a:xfrm>
              <a:off x="3594101" y="2413001"/>
              <a:ext cx="46038" cy="38100"/>
            </a:xfrm>
            <a:custGeom>
              <a:avLst/>
              <a:gdLst>
                <a:gd name="T0" fmla="*/ 0 w 29"/>
                <a:gd name="T1" fmla="*/ 0 h 24"/>
                <a:gd name="T2" fmla="*/ 0 w 29"/>
                <a:gd name="T3" fmla="*/ 15 h 24"/>
                <a:gd name="T4" fmla="*/ 29 w 29"/>
                <a:gd name="T5" fmla="*/ 24 h 24"/>
              </a:gdLst>
              <a:cxnLst>
                <a:cxn ang="0">
                  <a:pos x="T0" y="T1"/>
                </a:cxn>
                <a:cxn ang="0">
                  <a:pos x="T2" y="T3"/>
                </a:cxn>
                <a:cxn ang="0">
                  <a:pos x="T4" y="T5"/>
                </a:cxn>
              </a:cxnLst>
              <a:rect l="0" t="0" r="r" b="b"/>
              <a:pathLst>
                <a:path w="29" h="24">
                  <a:moveTo>
                    <a:pt x="0" y="0"/>
                  </a:moveTo>
                  <a:lnTo>
                    <a:pt x="0" y="15"/>
                  </a:lnTo>
                  <a:lnTo>
                    <a:pt x="29"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9" name="Oval 68"/>
            <p:cNvSpPr>
              <a:spLocks noChangeArrowheads="1"/>
            </p:cNvSpPr>
            <p:nvPr/>
          </p:nvSpPr>
          <p:spPr>
            <a:xfrm>
              <a:off x="3527426" y="2324101"/>
              <a:ext cx="88900" cy="9683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0" name="Freeform 69"/>
            <p:cNvSpPr/>
            <p:nvPr/>
          </p:nvSpPr>
          <p:spPr>
            <a:xfrm>
              <a:off x="3527426" y="2357439"/>
              <a:ext cx="88900" cy="14288"/>
            </a:xfrm>
            <a:custGeom>
              <a:avLst/>
              <a:gdLst>
                <a:gd name="T0" fmla="*/ 24 w 24"/>
                <a:gd name="T1" fmla="*/ 2 h 4"/>
                <a:gd name="T2" fmla="*/ 14 w 24"/>
                <a:gd name="T3" fmla="*/ 0 h 4"/>
                <a:gd name="T4" fmla="*/ 0 w 24"/>
                <a:gd name="T5" fmla="*/ 1 h 4"/>
              </a:gd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1" name="Freeform 70"/>
            <p:cNvSpPr/>
            <p:nvPr/>
          </p:nvSpPr>
          <p:spPr>
            <a:xfrm>
              <a:off x="3444876" y="2233614"/>
              <a:ext cx="254000" cy="285750"/>
            </a:xfrm>
            <a:custGeom>
              <a:avLst/>
              <a:gdLst>
                <a:gd name="T0" fmla="*/ 104 w 160"/>
                <a:gd name="T1" fmla="*/ 0 h 180"/>
                <a:gd name="T2" fmla="*/ 160 w 160"/>
                <a:gd name="T3" fmla="*/ 0 h 180"/>
                <a:gd name="T4" fmla="*/ 160 w 160"/>
                <a:gd name="T5" fmla="*/ 180 h 180"/>
                <a:gd name="T6" fmla="*/ 0 w 160"/>
                <a:gd name="T7" fmla="*/ 180 h 180"/>
                <a:gd name="T8" fmla="*/ 0 w 160"/>
                <a:gd name="T9" fmla="*/ 0 h 180"/>
                <a:gd name="T10" fmla="*/ 56 w 160"/>
                <a:gd name="T11" fmla="*/ 0 h 180"/>
              </a:gdLst>
              <a:cxnLst>
                <a:cxn ang="0">
                  <a:pos x="T0" y="T1"/>
                </a:cxn>
                <a:cxn ang="0">
                  <a:pos x="T2" y="T3"/>
                </a:cxn>
                <a:cxn ang="0">
                  <a:pos x="T4" y="T5"/>
                </a:cxn>
                <a:cxn ang="0">
                  <a:pos x="T6" y="T7"/>
                </a:cxn>
                <a:cxn ang="0">
                  <a:pos x="T8" y="T9"/>
                </a:cxn>
                <a:cxn ang="0">
                  <a:pos x="T10" y="T11"/>
                </a:cxn>
              </a:cxnLst>
              <a:rect l="0" t="0" r="r" b="b"/>
              <a:pathLst>
                <a:path w="160" h="180">
                  <a:moveTo>
                    <a:pt x="104" y="0"/>
                  </a:moveTo>
                  <a:lnTo>
                    <a:pt x="160" y="0"/>
                  </a:lnTo>
                  <a:lnTo>
                    <a:pt x="160" y="180"/>
                  </a:lnTo>
                  <a:lnTo>
                    <a:pt x="0" y="180"/>
                  </a:lnTo>
                  <a:lnTo>
                    <a:pt x="0" y="0"/>
                  </a:lnTo>
                  <a:lnTo>
                    <a:pt x="56"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2" name="Freeform 71"/>
            <p:cNvSpPr/>
            <p:nvPr/>
          </p:nvSpPr>
          <p:spPr>
            <a:xfrm>
              <a:off x="3473451" y="2263776"/>
              <a:ext cx="195263" cy="225425"/>
            </a:xfrm>
            <a:custGeom>
              <a:avLst/>
              <a:gdLst>
                <a:gd name="T0" fmla="*/ 86 w 123"/>
                <a:gd name="T1" fmla="*/ 0 h 142"/>
                <a:gd name="T2" fmla="*/ 123 w 123"/>
                <a:gd name="T3" fmla="*/ 0 h 142"/>
                <a:gd name="T4" fmla="*/ 123 w 123"/>
                <a:gd name="T5" fmla="*/ 142 h 142"/>
                <a:gd name="T6" fmla="*/ 0 w 123"/>
                <a:gd name="T7" fmla="*/ 142 h 142"/>
                <a:gd name="T8" fmla="*/ 0 w 123"/>
                <a:gd name="T9" fmla="*/ 0 h 142"/>
                <a:gd name="T10" fmla="*/ 38 w 123"/>
                <a:gd name="T11" fmla="*/ 0 h 142"/>
              </a:gdLst>
              <a:cxnLst>
                <a:cxn ang="0">
                  <a:pos x="T0" y="T1"/>
                </a:cxn>
                <a:cxn ang="0">
                  <a:pos x="T2" y="T3"/>
                </a:cxn>
                <a:cxn ang="0">
                  <a:pos x="T4" y="T5"/>
                </a:cxn>
                <a:cxn ang="0">
                  <a:pos x="T6" y="T7"/>
                </a:cxn>
                <a:cxn ang="0">
                  <a:pos x="T8" y="T9"/>
                </a:cxn>
                <a:cxn ang="0">
                  <a:pos x="T10" y="T11"/>
                </a:cxn>
              </a:cxnLst>
              <a:rect l="0" t="0" r="r" b="b"/>
              <a:pathLst>
                <a:path w="123" h="142">
                  <a:moveTo>
                    <a:pt x="86" y="0"/>
                  </a:moveTo>
                  <a:lnTo>
                    <a:pt x="123" y="0"/>
                  </a:lnTo>
                  <a:lnTo>
                    <a:pt x="123" y="142"/>
                  </a:lnTo>
                  <a:lnTo>
                    <a:pt x="0" y="142"/>
                  </a:lnTo>
                  <a:lnTo>
                    <a:pt x="0" y="0"/>
                  </a:lnTo>
                  <a:lnTo>
                    <a:pt x="38"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3" name="Freeform 72"/>
            <p:cNvSpPr/>
            <p:nvPr/>
          </p:nvSpPr>
          <p:spPr>
            <a:xfrm>
              <a:off x="3533776" y="2173289"/>
              <a:ext cx="76200" cy="112713"/>
            </a:xfrm>
            <a:custGeom>
              <a:avLst/>
              <a:gdLst>
                <a:gd name="T0" fmla="*/ 20 w 20"/>
                <a:gd name="T1" fmla="*/ 30 h 30"/>
                <a:gd name="T2" fmla="*/ 0 w 20"/>
                <a:gd name="T3" fmla="*/ 30 h 30"/>
                <a:gd name="T4" fmla="*/ 0 w 20"/>
                <a:gd name="T5" fmla="*/ 10 h 30"/>
                <a:gd name="T6" fmla="*/ 10 w 20"/>
                <a:gd name="T7" fmla="*/ 0 h 30"/>
                <a:gd name="T8" fmla="*/ 20 w 20"/>
                <a:gd name="T9" fmla="*/ 10 h 30"/>
                <a:gd name="T10" fmla="*/ 20 w 20"/>
                <a:gd name="T11" fmla="*/ 30 h 30"/>
              </a:gdLst>
              <a:cxnLst>
                <a:cxn ang="0">
                  <a:pos x="T0" y="T1"/>
                </a:cxn>
                <a:cxn ang="0">
                  <a:pos x="T2" y="T3"/>
                </a:cxn>
                <a:cxn ang="0">
                  <a:pos x="T4" y="T5"/>
                </a:cxn>
                <a:cxn ang="0">
                  <a:pos x="T6" y="T7"/>
                </a:cxn>
                <a:cxn ang="0">
                  <a:pos x="T8" y="T9"/>
                </a:cxn>
                <a:cxn ang="0">
                  <a:pos x="T10" y="T11"/>
                </a:cxn>
              </a:cxnLst>
              <a:rect l="0" t="0" r="r" b="b"/>
              <a:pathLst>
                <a:path w="20" h="30">
                  <a:moveTo>
                    <a:pt x="20" y="30"/>
                  </a:moveTo>
                  <a:quadBezTo>
                    <a:pt x="0" y="30"/>
                    <a:pt x="0" y="30"/>
                  </a:quadBezTo>
                  <a:quadBezTo>
                    <a:pt x="0" y="10"/>
                    <a:pt x="0" y="10"/>
                  </a:quadBezTo>
                  <a:cubicBezTo>
                    <a:pt x="0" y="4"/>
                    <a:pt x="4" y="0"/>
                    <a:pt x="10" y="0"/>
                  </a:cubicBezTo>
                  <a:cubicBezTo>
                    <a:pt x="15" y="0"/>
                    <a:pt x="20" y="4"/>
                    <a:pt x="20" y="10"/>
                  </a:cubicBezTo>
                  <a:lnTo>
                    <a:pt x="20" y="3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4" name="Freeform 73"/>
            <p:cNvSpPr/>
            <p:nvPr/>
          </p:nvSpPr>
          <p:spPr>
            <a:xfrm>
              <a:off x="3563938" y="2203451"/>
              <a:ext cx="15875"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quadBezTo>
                    <a:pt x="2" y="4"/>
                    <a:pt x="2" y="4"/>
                  </a:quadBezTo>
                  <a:cubicBezTo>
                    <a:pt x="1" y="4"/>
                    <a:pt x="0" y="3"/>
                    <a:pt x="0" y="2"/>
                  </a:cubicBezTo>
                  <a:quadBezTo>
                    <a:pt x="0" y="2"/>
                    <a:pt x="0" y="2"/>
                  </a:quadBezTo>
                  <a:cubicBezTo>
                    <a:pt x="0" y="1"/>
                    <a:pt x="1" y="0"/>
                    <a:pt x="2" y="0"/>
                  </a:cubicBezTo>
                  <a:quadBezTo>
                    <a:pt x="2" y="0"/>
                    <a:pt x="2" y="0"/>
                  </a:quadBezTo>
                  <a:cubicBezTo>
                    <a:pt x="3" y="0"/>
                    <a:pt x="4" y="1"/>
                    <a:pt x="4" y="2"/>
                  </a:cubicBez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7"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2049" name="_x450160208" descr="EMB000012dc02de"/>
          <p:cNvPicPr>
            <a:picLocks noChangeAspect="1" noChangeArrowheads="1"/>
          </p:cNvPicPr>
          <p:nvPr/>
        </p:nvPicPr>
        <p:blipFill rotWithShape="1">
          <a:blip r:embed="rId4"/>
          <a:srcRect/>
          <a:stretch>
            <a:fillRect/>
          </a:stretch>
        </p:blipFill>
        <p:spPr>
          <a:xfrm>
            <a:off x="0" y="1816918"/>
            <a:ext cx="3311611" cy="4252044"/>
          </a:xfrm>
          <a:prstGeom prst="rect">
            <a:avLst/>
          </a:prstGeom>
          <a:noFill/>
        </p:spPr>
      </p:pic>
      <p:pic>
        <p:nvPicPr>
          <p:cNvPr id="10" name="그림 9"/>
          <p:cNvPicPr>
            <a:picLocks noChangeAspect="1"/>
          </p:cNvPicPr>
          <p:nvPr/>
        </p:nvPicPr>
        <p:blipFill rotWithShape="1">
          <a:blip r:embed="rId5"/>
          <a:stretch>
            <a:fillRect/>
          </a:stretch>
        </p:blipFill>
        <p:spPr>
          <a:xfrm>
            <a:off x="3311611" y="1816916"/>
            <a:ext cx="2475004" cy="4252045"/>
          </a:xfrm>
          <a:prstGeom prst="rect">
            <a:avLst/>
          </a:prstGeom>
        </p:spPr>
      </p:pic>
      <p:sp>
        <p:nvSpPr>
          <p:cNvPr id="38" name="Title 1"/>
          <p:cNvSpPr txBox="1"/>
          <p:nvPr/>
        </p:nvSpPr>
        <p:spPr>
          <a:xfrm>
            <a:off x="381000" y="616361"/>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5. </a:t>
            </a:r>
            <a:r>
              <a:rPr lang="ko-KR" altLang="en-US" b="1"/>
              <a:t>담당 부분 </a:t>
            </a:r>
            <a:r>
              <a:rPr lang="en-US" altLang="ko-KR" b="1"/>
              <a:t>–</a:t>
            </a:r>
            <a:r>
              <a:rPr lang="ko-KR" altLang="en-US" sz="3200" b="1"/>
              <a:t>자세 추정</a:t>
            </a:r>
            <a:r>
              <a:rPr lang="en-US" altLang="ko-KR" sz="3200" b="1"/>
              <a:t>, </a:t>
            </a:r>
            <a:r>
              <a:rPr lang="ko-KR" altLang="en-US" sz="3200" b="1"/>
              <a:t>얼굴 감지 </a:t>
            </a:r>
            <a:r>
              <a:rPr lang="ko-KR" altLang="en-US" sz="1800" b="1"/>
              <a:t>유종현</a:t>
            </a:r>
            <a:endParaRPr lang="en-US" sz="1800" b="1"/>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Picture 22" descr="Man writing on a notebook"/>
          <p:cNvPicPr>
            <a:picLocks noChangeAspect="1"/>
          </p:cNvPicPr>
          <p:nvPr/>
        </p:nvPicPr>
        <p:blipFill rotWithShape="1">
          <a:blip r:embed="rId3"/>
          <a:srcRect l="5250" t="39310" r="26750" b="4160"/>
          <a:stretch>
            <a:fillRect/>
          </a:stretch>
        </p:blipFill>
        <p:spPr>
          <a:xfrm>
            <a:off x="0" y="2192213"/>
            <a:ext cx="6995711" cy="3876749"/>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9</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6" y="1899924"/>
            <a:ext cx="6405383" cy="4169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600">
                  <a:solidFill>
                    <a:schemeClr val="tx1"/>
                  </a:solidFill>
                  <a:latin typeface="+mn-ea"/>
                  <a:cs typeface="Segoe UI"/>
                </a:rPr>
                <a:t>Kaggle</a:t>
              </a:r>
              <a:r>
                <a:rPr lang="ko-KR" altLang="en-US" sz="1600">
                  <a:solidFill>
                    <a:schemeClr val="tx1"/>
                  </a:solidFill>
                  <a:latin typeface="+mn-ea"/>
                  <a:cs typeface="Segoe UI"/>
                </a:rPr>
                <a:t>을 이용해 데이터 셋 훈련</a:t>
              </a:r>
              <a:endParaRPr lang="en-US" sz="1600">
                <a:solidFill>
                  <a:schemeClr val="tx1"/>
                </a:solidFill>
                <a:latin typeface="+mn-ea"/>
                <a:cs typeface="Segoe UI"/>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339881"/>
            <a:ext cx="5848063" cy="628469"/>
            <a:chOff x="6295717" y="3283420"/>
            <a:chExt cx="5528025" cy="628469"/>
          </a:xfrm>
        </p:grpSpPr>
        <p:sp>
          <p:nvSpPr>
            <p:cNvPr id="72" name="Rectangle 71"/>
            <p:cNvSpPr/>
            <p:nvPr/>
          </p:nvSpPr>
          <p:spPr>
            <a:xfrm>
              <a:off x="7000243" y="3483794"/>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ko-KR" altLang="en-US" sz="1600">
                  <a:solidFill>
                    <a:schemeClr val="tx1"/>
                  </a:solidFill>
                </a:rPr>
                <a:t>사용한 데이터셋 </a:t>
              </a:r>
              <a:r>
                <a:rPr lang="en-US" altLang="ko-KR" sz="1600">
                  <a:solidFill>
                    <a:schemeClr val="tx1"/>
                  </a:solidFill>
                </a:rPr>
                <a:t>:</a:t>
              </a:r>
              <a:r>
                <a:rPr lang="ko-KR" altLang="en-US" sz="1600">
                  <a:solidFill>
                    <a:schemeClr val="tx1"/>
                  </a:solidFill>
                </a:rPr>
                <a:t> </a:t>
              </a:r>
              <a:r>
                <a:rPr lang="en-US" altLang="ko-KR" sz="1600" u="sng">
                  <a:hlinkClick r:id="rId4"/>
                </a:rPr>
                <a:t>https://www.kaggle.com/datasets/mahmoudima/mma-facial-expression</a:t>
              </a:r>
              <a:endParaRPr lang="en-US" altLang="ko-KR" sz="1600" u="sng"/>
            </a:p>
            <a:p>
              <a:pPr lvl="0" latinLnBrk="1">
                <a:defRPr/>
              </a:pPr>
              <a:endParaRPr lang="ko-KR" altLang="en-US" sz="1600">
                <a:solidFill>
                  <a:schemeClr val="tx1"/>
                </a:solidFill>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8" y="4194918"/>
            <a:ext cx="5528025" cy="749374"/>
            <a:chOff x="6295717" y="4032567"/>
            <a:chExt cx="5528025" cy="749374"/>
          </a:xfrm>
        </p:grpSpPr>
        <p:sp>
          <p:nvSpPr>
            <p:cNvPr id="74" name="Rectangle 73"/>
            <p:cNvSpPr/>
            <p:nvPr/>
          </p:nvSpPr>
          <p:spPr>
            <a:xfrm>
              <a:off x="7000243" y="435650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ko-KR" altLang="en-US" sz="1600">
                  <a:solidFill>
                    <a:schemeClr val="tx1"/>
                  </a:solidFill>
                  <a:latin typeface="+mj-lt"/>
                  <a:cs typeface="Segoe UI"/>
                </a:rPr>
                <a:t>모델 훈련</a:t>
              </a:r>
              <a:r>
                <a:rPr lang="en-US" altLang="ko-KR" sz="1600">
                  <a:solidFill>
                    <a:schemeClr val="tx1"/>
                  </a:solidFill>
                  <a:latin typeface="+mj-lt"/>
                  <a:cs typeface="Segoe UI"/>
                </a:rPr>
                <a:t>:</a:t>
              </a:r>
              <a:endParaRPr lang="en-US" altLang="ko-KR" sz="1600">
                <a:solidFill>
                  <a:schemeClr val="tx1"/>
                </a:solidFill>
                <a:latin typeface="+mj-lt"/>
                <a:cs typeface="Segoe UI"/>
              </a:endParaRPr>
            </a:p>
            <a:p>
              <a:pPr lvl="0">
                <a:defRPr/>
              </a:pPr>
              <a:r>
                <a:rPr lang="en-US" altLang="ko-KR" sz="1600" u="sng">
                  <a:hlinkClick r:id="rId5"/>
                </a:rPr>
                <a:t>https://www.kaggle.com/code/jonghyeonyoo/notebook50a31c8a8c</a:t>
              </a:r>
              <a:r>
                <a:rPr lang="en-US" altLang="ko-KR" sz="1600"/>
                <a:t> </a:t>
              </a:r>
              <a:endParaRPr lang="en-US" altLang="ko-KR" sz="1600"/>
            </a:p>
            <a:p>
              <a:pPr lvl="0">
                <a:defRPr/>
              </a:pPr>
              <a:endParaRPr lang="en-US" altLang="ko-KR" sz="1400">
                <a:solidFill>
                  <a:schemeClr val="tx1"/>
                </a:solidFill>
                <a:latin typeface="+mj-lt"/>
                <a:cs typeface="Segoe UI"/>
              </a:endParaRPr>
            </a:p>
            <a:p>
              <a:pPr lvl="0">
                <a:defRPr/>
              </a:pPr>
              <a:endParaRPr lang="en-US" sz="1400">
                <a:solidFill>
                  <a:schemeClr val="tx1"/>
                </a:solidFill>
                <a:latin typeface="+mj-lt"/>
                <a:cs typeface="Segoe UI"/>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8" y="5049954"/>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defRPr/>
              </a:pPr>
              <a:r>
                <a:rPr lang="en-US" sz="1600">
                  <a:solidFill>
                    <a:schemeClr val="tx1"/>
                  </a:solidFill>
                  <a:latin typeface="+mn-ea"/>
                  <a:cs typeface="Segoe UI"/>
                </a:rPr>
                <a:t>EPOCH</a:t>
              </a:r>
              <a:r>
                <a:rPr lang="ko-KR" altLang="en-US" sz="1600">
                  <a:solidFill>
                    <a:schemeClr val="tx1"/>
                  </a:solidFill>
                  <a:latin typeface="+mn-ea"/>
                  <a:cs typeface="Segoe UI"/>
                </a:rPr>
                <a:t>를 </a:t>
              </a:r>
              <a:r>
                <a:rPr lang="en-US" altLang="ko-KR" sz="1600">
                  <a:solidFill>
                    <a:schemeClr val="tx1"/>
                  </a:solidFill>
                  <a:latin typeface="+mn-ea"/>
                  <a:cs typeface="Segoe UI"/>
                </a:rPr>
                <a:t>150</a:t>
              </a:r>
              <a:r>
                <a:rPr lang="ko-KR" altLang="en-US" sz="1600">
                  <a:solidFill>
                    <a:schemeClr val="tx1"/>
                  </a:solidFill>
                  <a:latin typeface="+mn-ea"/>
                  <a:cs typeface="Segoe UI"/>
                </a:rPr>
                <a:t>회로 설정해서 훈련</a:t>
              </a:r>
              <a:endParaRPr lang="en-US" sz="1600">
                <a:solidFill>
                  <a:schemeClr val="tx1"/>
                </a:solidFill>
                <a:latin typeface="+mn-ea"/>
                <a:cs typeface="Segoe UI"/>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60" name="Rectangle 59"/>
          <p:cNvSpPr/>
          <p:nvPr/>
        </p:nvSpPr>
        <p:spPr>
          <a:xfrm>
            <a:off x="1" y="2192215"/>
            <a:ext cx="5786615" cy="3876748"/>
          </a:xfrm>
          <a:prstGeom prst="rect">
            <a:avLst/>
          </a:prstGeom>
          <a:gradFill>
            <a:gsLst>
              <a:gs pos="21000">
                <a:srgbClr val="242424">
                  <a:alpha val="98000"/>
                </a:srgbClr>
              </a:gs>
              <a:gs pos="0">
                <a:schemeClr val="tx1"/>
              </a:gs>
              <a:gs pos="100000">
                <a:schemeClr val="tx1">
                  <a:lumMod val="75000"/>
                  <a:lumOff val="25000"/>
                  <a:alpha val="1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2" name="TextBox 61"/>
          <p:cNvSpPr txBox="1"/>
          <p:nvPr/>
        </p:nvSpPr>
        <p:spPr>
          <a:xfrm>
            <a:off x="700066" y="3222648"/>
            <a:ext cx="4718799" cy="1815882"/>
          </a:xfrm>
          <a:prstGeom prst="rect">
            <a:avLst/>
          </a:prstGeom>
          <a:noFill/>
        </p:spPr>
        <p:txBody>
          <a:bodyPr wrap="square">
            <a:spAutoFit/>
          </a:bodyPr>
          <a:lstStyle/>
          <a:p>
            <a:pPr lvl="0">
              <a:defRPr/>
            </a:pPr>
            <a:r>
              <a:rPr lang="en-US" sz="1600">
                <a:solidFill>
                  <a:schemeClr val="bg1"/>
                </a:solidFill>
                <a:latin typeface="+mj-lt"/>
                <a:cs typeface="Segoe U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600">
              <a:solidFill>
                <a:schemeClr val="bg1"/>
              </a:solidFill>
              <a:latin typeface="+mj-lt"/>
              <a:cs typeface="Segoe UI"/>
            </a:endParaRPr>
          </a:p>
        </p:txBody>
      </p:sp>
      <p:sp>
        <p:nvSpPr>
          <p:cNvPr id="61" name="Oval 60"/>
          <p:cNvSpPr/>
          <p:nvPr/>
        </p:nvSpPr>
        <p:spPr>
          <a:xfrm>
            <a:off x="700066" y="1899924"/>
            <a:ext cx="628469" cy="628469"/>
          </a:xfrm>
          <a:prstGeom prst="ellipse">
            <a:avLst/>
          </a:prstGeom>
          <a:solidFill>
            <a:srgbClr val="006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grpSp>
        <p:nvGrpSpPr>
          <p:cNvPr id="26" name="Group 25"/>
          <p:cNvGrpSpPr/>
          <p:nvPr/>
        </p:nvGrpSpPr>
        <p:grpSpPr>
          <a:xfrm rot="0">
            <a:off x="887300" y="2041121"/>
            <a:ext cx="254000" cy="346075"/>
            <a:chOff x="3444876" y="2173289"/>
            <a:chExt cx="254000" cy="346075"/>
          </a:xfrm>
        </p:grpSpPr>
        <p:sp>
          <p:nvSpPr>
            <p:cNvPr id="27" name="Freeform 66"/>
            <p:cNvSpPr/>
            <p:nvPr/>
          </p:nvSpPr>
          <p:spPr>
            <a:xfrm>
              <a:off x="3503613" y="2413001"/>
              <a:ext cx="46038" cy="38100"/>
            </a:xfrm>
            <a:custGeom>
              <a:avLst/>
              <a:gdLst>
                <a:gd name="T0" fmla="*/ 29 w 29"/>
                <a:gd name="T1" fmla="*/ 0 h 24"/>
                <a:gd name="T2" fmla="*/ 29 w 29"/>
                <a:gd name="T3" fmla="*/ 15 h 24"/>
                <a:gd name="T4" fmla="*/ 0 w 29"/>
                <a:gd name="T5" fmla="*/ 24 h 24"/>
              </a:gdLst>
              <a:cxnLst>
                <a:cxn ang="0">
                  <a:pos x="T0" y="T1"/>
                </a:cxn>
                <a:cxn ang="0">
                  <a:pos x="T2" y="T3"/>
                </a:cxn>
                <a:cxn ang="0">
                  <a:pos x="T4" y="T5"/>
                </a:cxn>
              </a:cxnLst>
              <a:rect l="0" t="0" r="r" b="b"/>
              <a:pathLst>
                <a:path w="29" h="24">
                  <a:moveTo>
                    <a:pt x="29" y="0"/>
                  </a:moveTo>
                  <a:lnTo>
                    <a:pt x="29" y="15"/>
                  </a:lnTo>
                  <a:lnTo>
                    <a:pt x="0"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8" name="Freeform 67"/>
            <p:cNvSpPr/>
            <p:nvPr/>
          </p:nvSpPr>
          <p:spPr>
            <a:xfrm>
              <a:off x="3594101" y="2413001"/>
              <a:ext cx="46038" cy="38100"/>
            </a:xfrm>
            <a:custGeom>
              <a:avLst/>
              <a:gdLst>
                <a:gd name="T0" fmla="*/ 0 w 29"/>
                <a:gd name="T1" fmla="*/ 0 h 24"/>
                <a:gd name="T2" fmla="*/ 0 w 29"/>
                <a:gd name="T3" fmla="*/ 15 h 24"/>
                <a:gd name="T4" fmla="*/ 29 w 29"/>
                <a:gd name="T5" fmla="*/ 24 h 24"/>
              </a:gdLst>
              <a:cxnLst>
                <a:cxn ang="0">
                  <a:pos x="T0" y="T1"/>
                </a:cxn>
                <a:cxn ang="0">
                  <a:pos x="T2" y="T3"/>
                </a:cxn>
                <a:cxn ang="0">
                  <a:pos x="T4" y="T5"/>
                </a:cxn>
              </a:cxnLst>
              <a:rect l="0" t="0" r="r" b="b"/>
              <a:pathLst>
                <a:path w="29" h="24">
                  <a:moveTo>
                    <a:pt x="0" y="0"/>
                  </a:moveTo>
                  <a:lnTo>
                    <a:pt x="0" y="15"/>
                  </a:lnTo>
                  <a:lnTo>
                    <a:pt x="29"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9" name="Oval 68"/>
            <p:cNvSpPr>
              <a:spLocks noChangeArrowheads="1"/>
            </p:cNvSpPr>
            <p:nvPr/>
          </p:nvSpPr>
          <p:spPr>
            <a:xfrm>
              <a:off x="3527426" y="2324101"/>
              <a:ext cx="88900" cy="9683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0" name="Freeform 69"/>
            <p:cNvSpPr/>
            <p:nvPr/>
          </p:nvSpPr>
          <p:spPr>
            <a:xfrm>
              <a:off x="3527426" y="2357439"/>
              <a:ext cx="88900" cy="14288"/>
            </a:xfrm>
            <a:custGeom>
              <a:avLst/>
              <a:gdLst>
                <a:gd name="T0" fmla="*/ 24 w 24"/>
                <a:gd name="T1" fmla="*/ 2 h 4"/>
                <a:gd name="T2" fmla="*/ 14 w 24"/>
                <a:gd name="T3" fmla="*/ 0 h 4"/>
                <a:gd name="T4" fmla="*/ 0 w 24"/>
                <a:gd name="T5" fmla="*/ 1 h 4"/>
              </a:gd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1" name="Freeform 70"/>
            <p:cNvSpPr/>
            <p:nvPr/>
          </p:nvSpPr>
          <p:spPr>
            <a:xfrm>
              <a:off x="3444876" y="2233614"/>
              <a:ext cx="254000" cy="285750"/>
            </a:xfrm>
            <a:custGeom>
              <a:avLst/>
              <a:gdLst>
                <a:gd name="T0" fmla="*/ 104 w 160"/>
                <a:gd name="T1" fmla="*/ 0 h 180"/>
                <a:gd name="T2" fmla="*/ 160 w 160"/>
                <a:gd name="T3" fmla="*/ 0 h 180"/>
                <a:gd name="T4" fmla="*/ 160 w 160"/>
                <a:gd name="T5" fmla="*/ 180 h 180"/>
                <a:gd name="T6" fmla="*/ 0 w 160"/>
                <a:gd name="T7" fmla="*/ 180 h 180"/>
                <a:gd name="T8" fmla="*/ 0 w 160"/>
                <a:gd name="T9" fmla="*/ 0 h 180"/>
                <a:gd name="T10" fmla="*/ 56 w 160"/>
                <a:gd name="T11" fmla="*/ 0 h 180"/>
              </a:gdLst>
              <a:cxnLst>
                <a:cxn ang="0">
                  <a:pos x="T0" y="T1"/>
                </a:cxn>
                <a:cxn ang="0">
                  <a:pos x="T2" y="T3"/>
                </a:cxn>
                <a:cxn ang="0">
                  <a:pos x="T4" y="T5"/>
                </a:cxn>
                <a:cxn ang="0">
                  <a:pos x="T6" y="T7"/>
                </a:cxn>
                <a:cxn ang="0">
                  <a:pos x="T8" y="T9"/>
                </a:cxn>
                <a:cxn ang="0">
                  <a:pos x="T10" y="T11"/>
                </a:cxn>
              </a:cxnLst>
              <a:rect l="0" t="0" r="r" b="b"/>
              <a:pathLst>
                <a:path w="160" h="180">
                  <a:moveTo>
                    <a:pt x="104" y="0"/>
                  </a:moveTo>
                  <a:lnTo>
                    <a:pt x="160" y="0"/>
                  </a:lnTo>
                  <a:lnTo>
                    <a:pt x="160" y="180"/>
                  </a:lnTo>
                  <a:lnTo>
                    <a:pt x="0" y="180"/>
                  </a:lnTo>
                  <a:lnTo>
                    <a:pt x="0" y="0"/>
                  </a:lnTo>
                  <a:lnTo>
                    <a:pt x="56"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2" name="Freeform 71"/>
            <p:cNvSpPr/>
            <p:nvPr/>
          </p:nvSpPr>
          <p:spPr>
            <a:xfrm>
              <a:off x="3473451" y="2263776"/>
              <a:ext cx="195263" cy="225425"/>
            </a:xfrm>
            <a:custGeom>
              <a:avLst/>
              <a:gdLst>
                <a:gd name="T0" fmla="*/ 86 w 123"/>
                <a:gd name="T1" fmla="*/ 0 h 142"/>
                <a:gd name="T2" fmla="*/ 123 w 123"/>
                <a:gd name="T3" fmla="*/ 0 h 142"/>
                <a:gd name="T4" fmla="*/ 123 w 123"/>
                <a:gd name="T5" fmla="*/ 142 h 142"/>
                <a:gd name="T6" fmla="*/ 0 w 123"/>
                <a:gd name="T7" fmla="*/ 142 h 142"/>
                <a:gd name="T8" fmla="*/ 0 w 123"/>
                <a:gd name="T9" fmla="*/ 0 h 142"/>
                <a:gd name="T10" fmla="*/ 38 w 123"/>
                <a:gd name="T11" fmla="*/ 0 h 142"/>
              </a:gdLst>
              <a:cxnLst>
                <a:cxn ang="0">
                  <a:pos x="T0" y="T1"/>
                </a:cxn>
                <a:cxn ang="0">
                  <a:pos x="T2" y="T3"/>
                </a:cxn>
                <a:cxn ang="0">
                  <a:pos x="T4" y="T5"/>
                </a:cxn>
                <a:cxn ang="0">
                  <a:pos x="T6" y="T7"/>
                </a:cxn>
                <a:cxn ang="0">
                  <a:pos x="T8" y="T9"/>
                </a:cxn>
                <a:cxn ang="0">
                  <a:pos x="T10" y="T11"/>
                </a:cxn>
              </a:cxnLst>
              <a:rect l="0" t="0" r="r" b="b"/>
              <a:pathLst>
                <a:path w="123" h="142">
                  <a:moveTo>
                    <a:pt x="86" y="0"/>
                  </a:moveTo>
                  <a:lnTo>
                    <a:pt x="123" y="0"/>
                  </a:lnTo>
                  <a:lnTo>
                    <a:pt x="123" y="142"/>
                  </a:lnTo>
                  <a:lnTo>
                    <a:pt x="0" y="142"/>
                  </a:lnTo>
                  <a:lnTo>
                    <a:pt x="0" y="0"/>
                  </a:lnTo>
                  <a:lnTo>
                    <a:pt x="38"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3" name="Freeform 72"/>
            <p:cNvSpPr/>
            <p:nvPr/>
          </p:nvSpPr>
          <p:spPr>
            <a:xfrm>
              <a:off x="3533776" y="2173289"/>
              <a:ext cx="76200" cy="112713"/>
            </a:xfrm>
            <a:custGeom>
              <a:avLst/>
              <a:gdLst>
                <a:gd name="T0" fmla="*/ 20 w 20"/>
                <a:gd name="T1" fmla="*/ 30 h 30"/>
                <a:gd name="T2" fmla="*/ 0 w 20"/>
                <a:gd name="T3" fmla="*/ 30 h 30"/>
                <a:gd name="T4" fmla="*/ 0 w 20"/>
                <a:gd name="T5" fmla="*/ 10 h 30"/>
                <a:gd name="T6" fmla="*/ 10 w 20"/>
                <a:gd name="T7" fmla="*/ 0 h 30"/>
                <a:gd name="T8" fmla="*/ 20 w 20"/>
                <a:gd name="T9" fmla="*/ 10 h 30"/>
                <a:gd name="T10" fmla="*/ 20 w 20"/>
                <a:gd name="T11" fmla="*/ 30 h 30"/>
              </a:gdLst>
              <a:cxnLst>
                <a:cxn ang="0">
                  <a:pos x="T0" y="T1"/>
                </a:cxn>
                <a:cxn ang="0">
                  <a:pos x="T2" y="T3"/>
                </a:cxn>
                <a:cxn ang="0">
                  <a:pos x="T4" y="T5"/>
                </a:cxn>
                <a:cxn ang="0">
                  <a:pos x="T6" y="T7"/>
                </a:cxn>
                <a:cxn ang="0">
                  <a:pos x="T8" y="T9"/>
                </a:cxn>
                <a:cxn ang="0">
                  <a:pos x="T10" y="T11"/>
                </a:cxn>
              </a:cxnLst>
              <a:rect l="0" t="0" r="r" b="b"/>
              <a:pathLst>
                <a:path w="20" h="30">
                  <a:moveTo>
                    <a:pt x="20" y="30"/>
                  </a:moveTo>
                  <a:quadBezTo>
                    <a:pt x="0" y="30"/>
                    <a:pt x="0" y="30"/>
                  </a:quadBezTo>
                  <a:quadBezTo>
                    <a:pt x="0" y="10"/>
                    <a:pt x="0" y="10"/>
                  </a:quadBezTo>
                  <a:cubicBezTo>
                    <a:pt x="0" y="4"/>
                    <a:pt x="4" y="0"/>
                    <a:pt x="10" y="0"/>
                  </a:cubicBezTo>
                  <a:cubicBezTo>
                    <a:pt x="15" y="0"/>
                    <a:pt x="20" y="4"/>
                    <a:pt x="20" y="10"/>
                  </a:cubicBezTo>
                  <a:lnTo>
                    <a:pt x="20" y="3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4" name="Freeform 73"/>
            <p:cNvSpPr/>
            <p:nvPr/>
          </p:nvSpPr>
          <p:spPr>
            <a:xfrm>
              <a:off x="3563938" y="2203451"/>
              <a:ext cx="15875"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quadBezTo>
                    <a:pt x="2" y="4"/>
                    <a:pt x="2" y="4"/>
                  </a:quadBezTo>
                  <a:cubicBezTo>
                    <a:pt x="1" y="4"/>
                    <a:pt x="0" y="3"/>
                    <a:pt x="0" y="2"/>
                  </a:cubicBezTo>
                  <a:quadBezTo>
                    <a:pt x="0" y="2"/>
                    <a:pt x="0" y="2"/>
                  </a:quadBezTo>
                  <a:cubicBezTo>
                    <a:pt x="0" y="1"/>
                    <a:pt x="1" y="0"/>
                    <a:pt x="2" y="0"/>
                  </a:cubicBezTo>
                  <a:quadBezTo>
                    <a:pt x="2" y="0"/>
                    <a:pt x="2" y="0"/>
                  </a:quadBezTo>
                  <a:cubicBezTo>
                    <a:pt x="3" y="0"/>
                    <a:pt x="4" y="1"/>
                    <a:pt x="4" y="2"/>
                  </a:cubicBez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35" name="Title 1"/>
          <p:cNvSpPr txBox="1"/>
          <p:nvPr/>
        </p:nvSpPr>
        <p:spPr>
          <a:xfrm>
            <a:off x="381000" y="616361"/>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6. </a:t>
            </a:r>
            <a:r>
              <a:rPr lang="ko-KR" altLang="en-US" b="1"/>
              <a:t>담당 부분 </a:t>
            </a:r>
            <a:r>
              <a:rPr lang="en-US" altLang="ko-KR" b="1"/>
              <a:t>–</a:t>
            </a:r>
            <a:r>
              <a:rPr lang="ko-KR" altLang="en-US" sz="3200" b="1"/>
              <a:t>자세 추정</a:t>
            </a:r>
            <a:r>
              <a:rPr lang="en-US" altLang="ko-KR" sz="3200" b="1"/>
              <a:t>, </a:t>
            </a:r>
            <a:r>
              <a:rPr lang="ko-KR" altLang="en-US" sz="3200" b="1"/>
              <a:t>얼굴 감지 </a:t>
            </a:r>
            <a:r>
              <a:rPr lang="ko-KR" altLang="en-US" sz="1800" b="1"/>
              <a:t>유종현</a:t>
            </a:r>
            <a:endParaRPr lang="ko-KR" altLang="en-US" sz="1800" b="1"/>
          </a:p>
        </p:txBody>
      </p:sp>
      <p:sp>
        <p:nvSpPr>
          <p:cNvPr id="7"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3073" name="_x450161808" descr="EMB000012dc02e3"/>
          <p:cNvPicPr>
            <a:picLocks noChangeAspect="1" noChangeArrowheads="1"/>
          </p:cNvPicPr>
          <p:nvPr/>
        </p:nvPicPr>
        <p:blipFill rotWithShape="1">
          <a:blip r:embed="rId6"/>
          <a:srcRect/>
          <a:stretch>
            <a:fillRect/>
          </a:stretch>
        </p:blipFill>
        <p:spPr>
          <a:xfrm>
            <a:off x="0" y="4870159"/>
            <a:ext cx="5786615" cy="1228568"/>
          </a:xfrm>
          <a:prstGeom prst="rect">
            <a:avLst/>
          </a:prstGeom>
          <a:noFill/>
        </p:spPr>
      </p:pic>
      <p:pic>
        <p:nvPicPr>
          <p:cNvPr id="10" name="그림 9"/>
          <p:cNvPicPr>
            <a:picLocks noChangeAspect="1"/>
          </p:cNvPicPr>
          <p:nvPr/>
        </p:nvPicPr>
        <p:blipFill rotWithShape="1">
          <a:blip r:embed="rId7"/>
          <a:stretch>
            <a:fillRect/>
          </a:stretch>
        </p:blipFill>
        <p:spPr>
          <a:xfrm>
            <a:off x="0" y="1307941"/>
            <a:ext cx="5823778" cy="1521354"/>
          </a:xfrm>
          <a:prstGeom prst="rect">
            <a:avLst/>
          </a:prstGeom>
        </p:spPr>
      </p:pic>
      <p:pic>
        <p:nvPicPr>
          <p:cNvPr id="12" name="그림 11"/>
          <p:cNvPicPr>
            <a:picLocks noChangeAspect="1"/>
          </p:cNvPicPr>
          <p:nvPr/>
        </p:nvPicPr>
        <p:blipFill rotWithShape="1">
          <a:blip r:embed="rId8"/>
          <a:stretch>
            <a:fillRect/>
          </a:stretch>
        </p:blipFill>
        <p:spPr>
          <a:xfrm>
            <a:off x="0" y="2778730"/>
            <a:ext cx="5823779" cy="2165644"/>
          </a:xfrm>
          <a:prstGeom prst="rect">
            <a:avLst/>
          </a:prstGeom>
        </p:spPr>
      </p:pic>
      <p:sp>
        <p:nvSpPr>
          <p:cNvPr id="17" name="TextBox 16"/>
          <p:cNvSpPr txBox="1"/>
          <p:nvPr/>
        </p:nvSpPr>
        <p:spPr>
          <a:xfrm>
            <a:off x="6005384" y="1346886"/>
            <a:ext cx="4374292" cy="369332"/>
          </a:xfrm>
          <a:prstGeom prst="rect">
            <a:avLst/>
          </a:prstGeom>
          <a:noFill/>
        </p:spPr>
        <p:txBody>
          <a:bodyPr wrap="square">
            <a:spAutoFit/>
          </a:bodyPr>
          <a:lstStyle/>
          <a:p>
            <a:pPr lvl="0">
              <a:defRPr/>
            </a:pPr>
            <a:r>
              <a:rPr lang="en-US" altLang="ko-KR"/>
              <a:t>- </a:t>
            </a:r>
            <a:r>
              <a:rPr lang="ko-KR" altLang="en-US"/>
              <a:t>얼굴 감지</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3" name="Picture 22" descr="Man writing on a notebook"/>
          <p:cNvPicPr>
            <a:picLocks noChangeAspect="1"/>
          </p:cNvPicPr>
          <p:nvPr/>
        </p:nvPicPr>
        <p:blipFill rotWithShape="1">
          <a:blip r:embed="rId3"/>
          <a:srcRect l="5250" t="39310" r="26750" b="4160"/>
          <a:stretch>
            <a:fillRect/>
          </a:stretch>
        </p:blipFill>
        <p:spPr>
          <a:xfrm>
            <a:off x="0" y="2192213"/>
            <a:ext cx="6995711" cy="3876749"/>
          </a:xfrm>
          <a:prstGeom prst="rect">
            <a:avLst/>
          </a:prstGeom>
        </p:spPr>
      </p:pic>
      <p:cxnSp>
        <p:nvCxnSpPr>
          <p:cNvPr id="2" name="Straight Connector 1"/>
          <p:cNvCxnSpPr/>
          <p:nvPr/>
        </p:nvCxnSpPr>
        <p:spPr>
          <a:xfrm>
            <a:off x="0" y="6551612"/>
            <a:ext cx="11674042"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1436348" y="6353967"/>
            <a:ext cx="374652" cy="37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4" name="Slide Number Placeholder 5"/>
          <p:cNvSpPr txBox="1"/>
          <p:nvPr/>
        </p:nvSpPr>
        <p:spPr>
          <a:xfrm>
            <a:off x="11429999" y="6450806"/>
            <a:ext cx="387351" cy="180974"/>
          </a:xfrm>
          <a:prstGeom prst="rect">
            <a:avLst/>
          </a:prstGeom>
        </p:spPr>
        <p:txBody>
          <a:bodyPr vert="horz" lIns="91440" tIns="45720" rIns="91440" bIns="45720" anchor="ctr"/>
          <a:lstStyle>
            <a:defPPr>
              <a:defRPr lang="en-US"/>
            </a:defPPr>
            <a:lvl1pPr marL="0" algn="ctr" defTabSz="914400" rtl="0" eaLnBrk="1" latinLnBrk="0" hangingPunct="1">
              <a:defRPr sz="1000" kern="1200">
                <a:solidFill>
                  <a:schemeClr val="bg1"/>
                </a:solidFill>
                <a:latin typeface="Segoe UI"/>
                <a:ea typeface="+mn-ea"/>
                <a:cs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en-US" altLang="ko-KR"/>
              <a:t>10</a:t>
            </a:r>
            <a:endParaRPr lang="en-US" altLang="ko-KR"/>
          </a:p>
        </p:txBody>
      </p:sp>
      <p:cxnSp>
        <p:nvCxnSpPr>
          <p:cNvPr id="5" name="Straight Connector 4"/>
          <p:cNvCxnSpPr/>
          <p:nvPr/>
        </p:nvCxnSpPr>
        <p:spPr>
          <a:xfrm>
            <a:off x="11485958" y="6709568"/>
            <a:ext cx="275432" cy="0"/>
          </a:xfrm>
          <a:prstGeom prst="line">
            <a:avLst/>
          </a:prstGeom>
          <a:ln w="38100">
            <a:solidFill>
              <a:srgbClr val="0062ff"/>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786616" y="2192215"/>
            <a:ext cx="6405383" cy="38767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cxnSp>
        <p:nvCxnSpPr>
          <p:cNvPr id="11" name="Straight Connector 10"/>
          <p:cNvCxnSpPr/>
          <p:nvPr/>
        </p:nvCxnSpPr>
        <p:spPr>
          <a:xfrm>
            <a:off x="6501652" y="2214158"/>
            <a:ext cx="0" cy="373495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rot="0">
            <a:off x="6187418" y="2484844"/>
            <a:ext cx="5528025" cy="628469"/>
            <a:chOff x="6295717" y="2501222"/>
            <a:chExt cx="5528025" cy="628469"/>
          </a:xfrm>
        </p:grpSpPr>
        <p:sp>
          <p:nvSpPr>
            <p:cNvPr id="68" name="Rectangle 67"/>
            <p:cNvSpPr/>
            <p:nvPr/>
          </p:nvSpPr>
          <p:spPr>
            <a:xfrm>
              <a:off x="7000243" y="2602740"/>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ko-KR" altLang="en-US" sz="1600">
                  <a:solidFill>
                    <a:schemeClr val="tx1"/>
                  </a:solidFill>
                </a:rPr>
                <a:t>비트맵 이미지 생성 가져온 이미지는 카메라 크기에 맞게 조정합니다</a:t>
              </a:r>
              <a:r>
                <a:rPr lang="en-US" altLang="ko-KR" sz="1600">
                  <a:solidFill>
                    <a:schemeClr val="tx1"/>
                  </a:solidFill>
                </a:rPr>
                <a:t>.detection()</a:t>
              </a:r>
              <a:r>
                <a:rPr lang="ko-KR" altLang="en-US" sz="1600">
                  <a:solidFill>
                    <a:schemeClr val="tx1"/>
                  </a:solidFill>
                </a:rPr>
                <a:t>메서드를 호출하여 얼굴을 감지합니다</a:t>
              </a:r>
              <a:r>
                <a:rPr lang="en-US" altLang="ko-KR" sz="1600">
                  <a:solidFill>
                    <a:schemeClr val="tx1"/>
                  </a:solidFill>
                </a:rPr>
                <a:t>.</a:t>
              </a:r>
              <a:endParaRPr lang="ko-KR" altLang="en-US" sz="1600">
                <a:solidFill>
                  <a:schemeClr val="tx1"/>
                </a:solidFill>
              </a:endParaRPr>
            </a:p>
          </p:txBody>
        </p:sp>
        <p:sp>
          <p:nvSpPr>
            <p:cNvPr id="9" name="Oval 8"/>
            <p:cNvSpPr/>
            <p:nvPr/>
          </p:nvSpPr>
          <p:spPr>
            <a:xfrm>
              <a:off x="6295717" y="2501222"/>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1</a:t>
              </a:r>
              <a:endParaRPr lang="en-US">
                <a:solidFill>
                  <a:srgbClr val="0062ff"/>
                </a:solidFill>
              </a:endParaRPr>
            </a:p>
          </p:txBody>
        </p:sp>
      </p:grpSp>
      <p:grpSp>
        <p:nvGrpSpPr>
          <p:cNvPr id="14" name="Group 13"/>
          <p:cNvGrpSpPr/>
          <p:nvPr/>
        </p:nvGrpSpPr>
        <p:grpSpPr>
          <a:xfrm rot="0">
            <a:off x="6187418" y="3339881"/>
            <a:ext cx="5528025" cy="628469"/>
            <a:chOff x="6295717" y="3283420"/>
            <a:chExt cx="5528025" cy="628469"/>
          </a:xfrm>
        </p:grpSpPr>
        <p:sp>
          <p:nvSpPr>
            <p:cNvPr id="72" name="Rectangle 71"/>
            <p:cNvSpPr/>
            <p:nvPr/>
          </p:nvSpPr>
          <p:spPr>
            <a:xfrm>
              <a:off x="7000243" y="3384938"/>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ko-KR" altLang="en-US" sz="1600">
                  <a:solidFill>
                    <a:schemeClr val="tx1"/>
                  </a:solidFill>
                </a:rPr>
                <a:t>얼굴 감지를 위해 </a:t>
              </a:r>
              <a:r>
                <a:rPr lang="en-US" altLang="ko-KR" sz="1600">
                  <a:solidFill>
                    <a:schemeClr val="tx1"/>
                  </a:solidFill>
                </a:rPr>
                <a:t>ML Kit</a:t>
              </a:r>
              <a:r>
                <a:rPr lang="ko-KR" altLang="en-US" sz="1600">
                  <a:solidFill>
                    <a:schemeClr val="tx1"/>
                  </a:solidFill>
                </a:rPr>
                <a:t>의 </a:t>
              </a:r>
              <a:r>
                <a:rPr lang="en-US" altLang="ko-KR" sz="1600">
                  <a:solidFill>
                    <a:schemeClr val="tx1"/>
                  </a:solidFill>
                </a:rPr>
                <a:t>Face Detection API</a:t>
              </a:r>
              <a:r>
                <a:rPr lang="ko-KR" altLang="en-US" sz="1600">
                  <a:solidFill>
                    <a:schemeClr val="tx1"/>
                  </a:solidFill>
                </a:rPr>
                <a:t>를 사용하는 부분입니다</a:t>
              </a:r>
              <a:r>
                <a:rPr lang="en-US" altLang="ko-KR" sz="1600">
                  <a:solidFill>
                    <a:schemeClr val="tx1"/>
                  </a:solidFill>
                </a:rPr>
                <a:t>.</a:t>
              </a:r>
              <a:endParaRPr lang="ko-KR" altLang="en-US" sz="1600">
                <a:solidFill>
                  <a:schemeClr val="tx1"/>
                </a:solidFill>
              </a:endParaRPr>
            </a:p>
          </p:txBody>
        </p:sp>
        <p:sp>
          <p:nvSpPr>
            <p:cNvPr id="73" name="Oval 72"/>
            <p:cNvSpPr/>
            <p:nvPr/>
          </p:nvSpPr>
          <p:spPr>
            <a:xfrm>
              <a:off x="6295717" y="3283420"/>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2</a:t>
              </a:r>
              <a:endParaRPr lang="en-US">
                <a:solidFill>
                  <a:srgbClr val="0062ff"/>
                </a:solidFill>
              </a:endParaRPr>
            </a:p>
          </p:txBody>
        </p:sp>
      </p:grpSp>
      <p:grpSp>
        <p:nvGrpSpPr>
          <p:cNvPr id="15" name="Group 14"/>
          <p:cNvGrpSpPr/>
          <p:nvPr/>
        </p:nvGrpSpPr>
        <p:grpSpPr>
          <a:xfrm rot="0">
            <a:off x="6187418" y="4194918"/>
            <a:ext cx="5528025" cy="628469"/>
            <a:chOff x="6295717" y="4032567"/>
            <a:chExt cx="5528025" cy="628469"/>
          </a:xfrm>
        </p:grpSpPr>
        <p:sp>
          <p:nvSpPr>
            <p:cNvPr id="74" name="Rectangle 73"/>
            <p:cNvSpPr/>
            <p:nvPr/>
          </p:nvSpPr>
          <p:spPr>
            <a:xfrm>
              <a:off x="7000243" y="4134085"/>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en-US" altLang="ko-KR" sz="1600">
                  <a:solidFill>
                    <a:schemeClr val="tx1"/>
                  </a:solidFill>
                </a:rPr>
                <a:t>FaceDetectorOptions </a:t>
              </a:r>
              <a:r>
                <a:rPr lang="ko-KR" altLang="en-US" sz="1600">
                  <a:solidFill>
                    <a:schemeClr val="tx1"/>
                  </a:solidFill>
                </a:rPr>
                <a:t>객체 생성을합니다 </a:t>
              </a:r>
              <a:r>
                <a:rPr lang="en-US" altLang="ko-KR" sz="1600">
                  <a:solidFill>
                    <a:schemeClr val="tx1"/>
                  </a:solidFill>
                </a:rPr>
                <a:t>highAccuracyOpts</a:t>
              </a:r>
              <a:r>
                <a:rPr lang="ko-KR" altLang="en-US" sz="1600">
                  <a:solidFill>
                    <a:schemeClr val="tx1"/>
                  </a:solidFill>
                </a:rPr>
                <a:t>는 얼굴 감지의 성능 및 기능을 설정하는 옵션을 정의하는 객체입니다</a:t>
              </a:r>
              <a:r>
                <a:rPr lang="en-US" altLang="ko-KR" sz="1600">
                  <a:solidFill>
                    <a:schemeClr val="tx1"/>
                  </a:solidFill>
                </a:rPr>
                <a:t>.</a:t>
              </a:r>
              <a:endParaRPr lang="ko-KR" altLang="en-US" sz="1600">
                <a:solidFill>
                  <a:schemeClr val="tx1"/>
                </a:solidFill>
              </a:endParaRPr>
            </a:p>
          </p:txBody>
        </p:sp>
        <p:sp>
          <p:nvSpPr>
            <p:cNvPr id="75" name="Oval 74"/>
            <p:cNvSpPr/>
            <p:nvPr/>
          </p:nvSpPr>
          <p:spPr>
            <a:xfrm>
              <a:off x="6295717" y="4032567"/>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3</a:t>
              </a:r>
              <a:endParaRPr lang="en-US">
                <a:solidFill>
                  <a:srgbClr val="0062ff"/>
                </a:solidFill>
              </a:endParaRPr>
            </a:p>
          </p:txBody>
        </p:sp>
      </p:grpSp>
      <p:grpSp>
        <p:nvGrpSpPr>
          <p:cNvPr id="16" name="Group 15"/>
          <p:cNvGrpSpPr/>
          <p:nvPr/>
        </p:nvGrpSpPr>
        <p:grpSpPr>
          <a:xfrm rot="0">
            <a:off x="6187418" y="5049954"/>
            <a:ext cx="5528025" cy="628469"/>
            <a:chOff x="6295717" y="4792731"/>
            <a:chExt cx="5528025" cy="628469"/>
          </a:xfrm>
        </p:grpSpPr>
        <p:sp>
          <p:nvSpPr>
            <p:cNvPr id="76" name="Rectangle 75"/>
            <p:cNvSpPr/>
            <p:nvPr/>
          </p:nvSpPr>
          <p:spPr>
            <a:xfrm>
              <a:off x="7000243" y="4894249"/>
              <a:ext cx="4823499" cy="425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latinLnBrk="1">
                <a:defRPr/>
              </a:pPr>
              <a:r>
                <a:rPr lang="en-US" altLang="ko-KR" sz="1600">
                  <a:solidFill>
                    <a:schemeClr val="tx1"/>
                  </a:solidFill>
                </a:rPr>
                <a:t>Bitmap </a:t>
              </a:r>
              <a:r>
                <a:rPr lang="ko-KR" altLang="en-US" sz="1600">
                  <a:solidFill>
                    <a:schemeClr val="tx1"/>
                  </a:solidFill>
                </a:rPr>
                <a:t>객체를 </a:t>
              </a:r>
              <a:r>
                <a:rPr lang="en-US" altLang="ko-KR" sz="1600">
                  <a:solidFill>
                    <a:schemeClr val="tx1"/>
                  </a:solidFill>
                </a:rPr>
                <a:t>InputImage</a:t>
              </a:r>
              <a:r>
                <a:rPr lang="ko-KR" altLang="en-US" sz="1600">
                  <a:solidFill>
                    <a:schemeClr val="tx1"/>
                  </a:solidFill>
                </a:rPr>
                <a:t>로 변환합니다</a:t>
              </a:r>
              <a:r>
                <a:rPr lang="en-US" altLang="ko-KR" sz="1600">
                  <a:solidFill>
                    <a:schemeClr val="tx1"/>
                  </a:solidFill>
                </a:rPr>
                <a:t>. detectFace() </a:t>
              </a:r>
              <a:r>
                <a:rPr lang="ko-KR" altLang="en-US" sz="1600">
                  <a:solidFill>
                    <a:schemeClr val="tx1"/>
                  </a:solidFill>
                </a:rPr>
                <a:t>메서드의 매개변수로 전달된 </a:t>
              </a:r>
              <a:r>
                <a:rPr lang="en-US" altLang="ko-KR" sz="1600">
                  <a:solidFill>
                    <a:schemeClr val="tx1"/>
                  </a:solidFill>
                </a:rPr>
                <a:t>Bitmap </a:t>
              </a:r>
              <a:r>
                <a:rPr lang="ko-KR" altLang="en-US" sz="1600">
                  <a:solidFill>
                    <a:schemeClr val="tx1"/>
                  </a:solidFill>
                </a:rPr>
                <a:t>객체 </a:t>
              </a:r>
              <a:r>
                <a:rPr lang="en-US" altLang="ko-KR" sz="1600">
                  <a:solidFill>
                    <a:schemeClr val="tx1"/>
                  </a:solidFill>
                </a:rPr>
                <a:t>InputImage </a:t>
              </a:r>
              <a:r>
                <a:rPr lang="ko-KR" altLang="en-US" sz="1600">
                  <a:solidFill>
                    <a:schemeClr val="tx1"/>
                  </a:solidFill>
                </a:rPr>
                <a:t>객체로 변환합니다</a:t>
              </a:r>
              <a:r>
                <a:rPr lang="en-US" altLang="ko-KR" sz="1600">
                  <a:solidFill>
                    <a:schemeClr val="tx1"/>
                  </a:solidFill>
                </a:rPr>
                <a:t>. </a:t>
              </a:r>
              <a:endParaRPr lang="ko-KR" altLang="en-US" sz="1600">
                <a:solidFill>
                  <a:schemeClr val="tx1"/>
                </a:solidFill>
              </a:endParaRPr>
            </a:p>
          </p:txBody>
        </p:sp>
        <p:sp>
          <p:nvSpPr>
            <p:cNvPr id="77" name="Oval 76"/>
            <p:cNvSpPr/>
            <p:nvPr/>
          </p:nvSpPr>
          <p:spPr>
            <a:xfrm>
              <a:off x="6295717" y="4792731"/>
              <a:ext cx="628469" cy="628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en-US">
                  <a:solidFill>
                    <a:srgbClr val="0062ff"/>
                  </a:solidFill>
                </a:rPr>
                <a:t>4</a:t>
              </a:r>
              <a:endParaRPr lang="en-US">
                <a:solidFill>
                  <a:srgbClr val="0062ff"/>
                </a:solidFill>
              </a:endParaRPr>
            </a:p>
          </p:txBody>
        </p:sp>
      </p:grpSp>
      <p:sp>
        <p:nvSpPr>
          <p:cNvPr id="60" name="Rectangle 59"/>
          <p:cNvSpPr/>
          <p:nvPr/>
        </p:nvSpPr>
        <p:spPr>
          <a:xfrm>
            <a:off x="1" y="2192215"/>
            <a:ext cx="5786615" cy="3876748"/>
          </a:xfrm>
          <a:prstGeom prst="rect">
            <a:avLst/>
          </a:prstGeom>
          <a:gradFill>
            <a:gsLst>
              <a:gs pos="21000">
                <a:srgbClr val="242424">
                  <a:alpha val="98000"/>
                </a:srgbClr>
              </a:gs>
              <a:gs pos="0">
                <a:schemeClr val="tx1"/>
              </a:gs>
              <a:gs pos="100000">
                <a:schemeClr val="tx1">
                  <a:lumMod val="75000"/>
                  <a:lumOff val="25000"/>
                  <a:alpha val="1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endParaRPr lang="en-US"/>
          </a:p>
        </p:txBody>
      </p:sp>
      <p:sp>
        <p:nvSpPr>
          <p:cNvPr id="62" name="TextBox 61"/>
          <p:cNvSpPr txBox="1"/>
          <p:nvPr/>
        </p:nvSpPr>
        <p:spPr>
          <a:xfrm>
            <a:off x="700066" y="3222648"/>
            <a:ext cx="4718799" cy="1815882"/>
          </a:xfrm>
          <a:prstGeom prst="rect">
            <a:avLst/>
          </a:prstGeom>
          <a:noFill/>
        </p:spPr>
        <p:txBody>
          <a:bodyPr wrap="square">
            <a:spAutoFit/>
          </a:bodyPr>
          <a:lstStyle/>
          <a:p>
            <a:pPr lvl="0">
              <a:defRPr/>
            </a:pPr>
            <a:r>
              <a:rPr lang="en-US" sz="1600">
                <a:solidFill>
                  <a:schemeClr val="bg1"/>
                </a:solidFill>
                <a:latin typeface="+mj-lt"/>
                <a:cs typeface="Segoe U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en-US" sz="1600">
              <a:solidFill>
                <a:schemeClr val="bg1"/>
              </a:solidFill>
              <a:latin typeface="+mj-lt"/>
              <a:cs typeface="Segoe UI"/>
            </a:endParaRPr>
          </a:p>
        </p:txBody>
      </p:sp>
      <p:grpSp>
        <p:nvGrpSpPr>
          <p:cNvPr id="26" name="Group 25"/>
          <p:cNvGrpSpPr/>
          <p:nvPr/>
        </p:nvGrpSpPr>
        <p:grpSpPr>
          <a:xfrm rot="0">
            <a:off x="887300" y="2041121"/>
            <a:ext cx="254000" cy="346075"/>
            <a:chOff x="3444876" y="2173289"/>
            <a:chExt cx="254000" cy="346075"/>
          </a:xfrm>
        </p:grpSpPr>
        <p:sp>
          <p:nvSpPr>
            <p:cNvPr id="27" name="Freeform 66"/>
            <p:cNvSpPr/>
            <p:nvPr/>
          </p:nvSpPr>
          <p:spPr>
            <a:xfrm>
              <a:off x="3503613" y="2413001"/>
              <a:ext cx="46038" cy="38100"/>
            </a:xfrm>
            <a:custGeom>
              <a:avLst/>
              <a:gdLst>
                <a:gd name="T0" fmla="*/ 29 w 29"/>
                <a:gd name="T1" fmla="*/ 0 h 24"/>
                <a:gd name="T2" fmla="*/ 29 w 29"/>
                <a:gd name="T3" fmla="*/ 15 h 24"/>
                <a:gd name="T4" fmla="*/ 0 w 29"/>
                <a:gd name="T5" fmla="*/ 24 h 24"/>
              </a:gdLst>
              <a:cxnLst>
                <a:cxn ang="0">
                  <a:pos x="T0" y="T1"/>
                </a:cxn>
                <a:cxn ang="0">
                  <a:pos x="T2" y="T3"/>
                </a:cxn>
                <a:cxn ang="0">
                  <a:pos x="T4" y="T5"/>
                </a:cxn>
              </a:cxnLst>
              <a:rect l="0" t="0" r="r" b="b"/>
              <a:pathLst>
                <a:path w="29" h="24">
                  <a:moveTo>
                    <a:pt x="29" y="0"/>
                  </a:moveTo>
                  <a:lnTo>
                    <a:pt x="29" y="15"/>
                  </a:lnTo>
                  <a:lnTo>
                    <a:pt x="0"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8" name="Freeform 67"/>
            <p:cNvSpPr/>
            <p:nvPr/>
          </p:nvSpPr>
          <p:spPr>
            <a:xfrm>
              <a:off x="3594101" y="2413001"/>
              <a:ext cx="46038" cy="38100"/>
            </a:xfrm>
            <a:custGeom>
              <a:avLst/>
              <a:gdLst>
                <a:gd name="T0" fmla="*/ 0 w 29"/>
                <a:gd name="T1" fmla="*/ 0 h 24"/>
                <a:gd name="T2" fmla="*/ 0 w 29"/>
                <a:gd name="T3" fmla="*/ 15 h 24"/>
                <a:gd name="T4" fmla="*/ 29 w 29"/>
                <a:gd name="T5" fmla="*/ 24 h 24"/>
              </a:gdLst>
              <a:cxnLst>
                <a:cxn ang="0">
                  <a:pos x="T0" y="T1"/>
                </a:cxn>
                <a:cxn ang="0">
                  <a:pos x="T2" y="T3"/>
                </a:cxn>
                <a:cxn ang="0">
                  <a:pos x="T4" y="T5"/>
                </a:cxn>
              </a:cxnLst>
              <a:rect l="0" t="0" r="r" b="b"/>
              <a:pathLst>
                <a:path w="29" h="24">
                  <a:moveTo>
                    <a:pt x="0" y="0"/>
                  </a:moveTo>
                  <a:lnTo>
                    <a:pt x="0" y="15"/>
                  </a:lnTo>
                  <a:lnTo>
                    <a:pt x="29" y="24"/>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29" name="Oval 68"/>
            <p:cNvSpPr>
              <a:spLocks noChangeArrowheads="1"/>
            </p:cNvSpPr>
            <p:nvPr/>
          </p:nvSpPr>
          <p:spPr>
            <a:xfrm>
              <a:off x="3527426" y="2324101"/>
              <a:ext cx="88900" cy="96838"/>
            </a:xfrm>
            <a:prstGeom prst="ellipse">
              <a:avLst/>
            </a:pr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0" name="Freeform 69"/>
            <p:cNvSpPr/>
            <p:nvPr/>
          </p:nvSpPr>
          <p:spPr>
            <a:xfrm>
              <a:off x="3527426" y="2357439"/>
              <a:ext cx="88900" cy="14288"/>
            </a:xfrm>
            <a:custGeom>
              <a:avLst/>
              <a:gdLst>
                <a:gd name="T0" fmla="*/ 24 w 24"/>
                <a:gd name="T1" fmla="*/ 2 h 4"/>
                <a:gd name="T2" fmla="*/ 14 w 24"/>
                <a:gd name="T3" fmla="*/ 0 h 4"/>
                <a:gd name="T4" fmla="*/ 0 w 24"/>
                <a:gd name="T5" fmla="*/ 1 h 4"/>
              </a:gd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1" name="Freeform 70"/>
            <p:cNvSpPr/>
            <p:nvPr/>
          </p:nvSpPr>
          <p:spPr>
            <a:xfrm>
              <a:off x="3444876" y="2233614"/>
              <a:ext cx="254000" cy="285750"/>
            </a:xfrm>
            <a:custGeom>
              <a:avLst/>
              <a:gdLst>
                <a:gd name="T0" fmla="*/ 104 w 160"/>
                <a:gd name="T1" fmla="*/ 0 h 180"/>
                <a:gd name="T2" fmla="*/ 160 w 160"/>
                <a:gd name="T3" fmla="*/ 0 h 180"/>
                <a:gd name="T4" fmla="*/ 160 w 160"/>
                <a:gd name="T5" fmla="*/ 180 h 180"/>
                <a:gd name="T6" fmla="*/ 0 w 160"/>
                <a:gd name="T7" fmla="*/ 180 h 180"/>
                <a:gd name="T8" fmla="*/ 0 w 160"/>
                <a:gd name="T9" fmla="*/ 0 h 180"/>
                <a:gd name="T10" fmla="*/ 56 w 160"/>
                <a:gd name="T11" fmla="*/ 0 h 180"/>
              </a:gdLst>
              <a:cxnLst>
                <a:cxn ang="0">
                  <a:pos x="T0" y="T1"/>
                </a:cxn>
                <a:cxn ang="0">
                  <a:pos x="T2" y="T3"/>
                </a:cxn>
                <a:cxn ang="0">
                  <a:pos x="T4" y="T5"/>
                </a:cxn>
                <a:cxn ang="0">
                  <a:pos x="T6" y="T7"/>
                </a:cxn>
                <a:cxn ang="0">
                  <a:pos x="T8" y="T9"/>
                </a:cxn>
                <a:cxn ang="0">
                  <a:pos x="T10" y="T11"/>
                </a:cxn>
              </a:cxnLst>
              <a:rect l="0" t="0" r="r" b="b"/>
              <a:pathLst>
                <a:path w="160" h="180">
                  <a:moveTo>
                    <a:pt x="104" y="0"/>
                  </a:moveTo>
                  <a:lnTo>
                    <a:pt x="160" y="0"/>
                  </a:lnTo>
                  <a:lnTo>
                    <a:pt x="160" y="180"/>
                  </a:lnTo>
                  <a:lnTo>
                    <a:pt x="0" y="180"/>
                  </a:lnTo>
                  <a:lnTo>
                    <a:pt x="0" y="0"/>
                  </a:lnTo>
                  <a:lnTo>
                    <a:pt x="56"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2" name="Freeform 71"/>
            <p:cNvSpPr/>
            <p:nvPr/>
          </p:nvSpPr>
          <p:spPr>
            <a:xfrm>
              <a:off x="3473451" y="2263776"/>
              <a:ext cx="195263" cy="225425"/>
            </a:xfrm>
            <a:custGeom>
              <a:avLst/>
              <a:gdLst>
                <a:gd name="T0" fmla="*/ 86 w 123"/>
                <a:gd name="T1" fmla="*/ 0 h 142"/>
                <a:gd name="T2" fmla="*/ 123 w 123"/>
                <a:gd name="T3" fmla="*/ 0 h 142"/>
                <a:gd name="T4" fmla="*/ 123 w 123"/>
                <a:gd name="T5" fmla="*/ 142 h 142"/>
                <a:gd name="T6" fmla="*/ 0 w 123"/>
                <a:gd name="T7" fmla="*/ 142 h 142"/>
                <a:gd name="T8" fmla="*/ 0 w 123"/>
                <a:gd name="T9" fmla="*/ 0 h 142"/>
                <a:gd name="T10" fmla="*/ 38 w 123"/>
                <a:gd name="T11" fmla="*/ 0 h 142"/>
              </a:gdLst>
              <a:cxnLst>
                <a:cxn ang="0">
                  <a:pos x="T0" y="T1"/>
                </a:cxn>
                <a:cxn ang="0">
                  <a:pos x="T2" y="T3"/>
                </a:cxn>
                <a:cxn ang="0">
                  <a:pos x="T4" y="T5"/>
                </a:cxn>
                <a:cxn ang="0">
                  <a:pos x="T6" y="T7"/>
                </a:cxn>
                <a:cxn ang="0">
                  <a:pos x="T8" y="T9"/>
                </a:cxn>
                <a:cxn ang="0">
                  <a:pos x="T10" y="T11"/>
                </a:cxn>
              </a:cxnLst>
              <a:rect l="0" t="0" r="r" b="b"/>
              <a:pathLst>
                <a:path w="123" h="142">
                  <a:moveTo>
                    <a:pt x="86" y="0"/>
                  </a:moveTo>
                  <a:lnTo>
                    <a:pt x="123" y="0"/>
                  </a:lnTo>
                  <a:lnTo>
                    <a:pt x="123" y="142"/>
                  </a:lnTo>
                  <a:lnTo>
                    <a:pt x="0" y="142"/>
                  </a:lnTo>
                  <a:lnTo>
                    <a:pt x="0" y="0"/>
                  </a:lnTo>
                  <a:lnTo>
                    <a:pt x="38" y="0"/>
                  </a:lnTo>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3" name="Freeform 72"/>
            <p:cNvSpPr/>
            <p:nvPr/>
          </p:nvSpPr>
          <p:spPr>
            <a:xfrm>
              <a:off x="3533776" y="2173289"/>
              <a:ext cx="76200" cy="112713"/>
            </a:xfrm>
            <a:custGeom>
              <a:avLst/>
              <a:gdLst>
                <a:gd name="T0" fmla="*/ 20 w 20"/>
                <a:gd name="T1" fmla="*/ 30 h 30"/>
                <a:gd name="T2" fmla="*/ 0 w 20"/>
                <a:gd name="T3" fmla="*/ 30 h 30"/>
                <a:gd name="T4" fmla="*/ 0 w 20"/>
                <a:gd name="T5" fmla="*/ 10 h 30"/>
                <a:gd name="T6" fmla="*/ 10 w 20"/>
                <a:gd name="T7" fmla="*/ 0 h 30"/>
                <a:gd name="T8" fmla="*/ 20 w 20"/>
                <a:gd name="T9" fmla="*/ 10 h 30"/>
                <a:gd name="T10" fmla="*/ 20 w 20"/>
                <a:gd name="T11" fmla="*/ 30 h 30"/>
              </a:gdLst>
              <a:cxnLst>
                <a:cxn ang="0">
                  <a:pos x="T0" y="T1"/>
                </a:cxn>
                <a:cxn ang="0">
                  <a:pos x="T2" y="T3"/>
                </a:cxn>
                <a:cxn ang="0">
                  <a:pos x="T4" y="T5"/>
                </a:cxn>
                <a:cxn ang="0">
                  <a:pos x="T6" y="T7"/>
                </a:cxn>
                <a:cxn ang="0">
                  <a:pos x="T8" y="T9"/>
                </a:cxn>
                <a:cxn ang="0">
                  <a:pos x="T10" y="T11"/>
                </a:cxn>
              </a:cxnLst>
              <a:rect l="0" t="0" r="r" b="b"/>
              <a:pathLst>
                <a:path w="20" h="30">
                  <a:moveTo>
                    <a:pt x="20" y="30"/>
                  </a:moveTo>
                  <a:quadBezTo>
                    <a:pt x="0" y="30"/>
                    <a:pt x="0" y="30"/>
                  </a:quadBezTo>
                  <a:quadBezTo>
                    <a:pt x="0" y="10"/>
                    <a:pt x="0" y="10"/>
                  </a:quadBezTo>
                  <a:cubicBezTo>
                    <a:pt x="0" y="4"/>
                    <a:pt x="4" y="0"/>
                    <a:pt x="10" y="0"/>
                  </a:cubicBezTo>
                  <a:cubicBezTo>
                    <a:pt x="15" y="0"/>
                    <a:pt x="20" y="4"/>
                    <a:pt x="20" y="10"/>
                  </a:cubicBezTo>
                  <a:lnTo>
                    <a:pt x="20" y="30"/>
                  </a:ln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sp>
          <p:nvSpPr>
            <p:cNvPr id="34" name="Freeform 73"/>
            <p:cNvSpPr/>
            <p:nvPr/>
          </p:nvSpPr>
          <p:spPr>
            <a:xfrm>
              <a:off x="3563938" y="2203451"/>
              <a:ext cx="15875" cy="14288"/>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quadBezTo>
                    <a:pt x="2" y="4"/>
                    <a:pt x="2" y="4"/>
                  </a:quadBezTo>
                  <a:cubicBezTo>
                    <a:pt x="1" y="4"/>
                    <a:pt x="0" y="3"/>
                    <a:pt x="0" y="2"/>
                  </a:cubicBezTo>
                  <a:quadBezTo>
                    <a:pt x="0" y="2"/>
                    <a:pt x="0" y="2"/>
                  </a:quadBezTo>
                  <a:cubicBezTo>
                    <a:pt x="0" y="1"/>
                    <a:pt x="1" y="0"/>
                    <a:pt x="2" y="0"/>
                  </a:cubicBezTo>
                  <a:quadBezTo>
                    <a:pt x="2" y="0"/>
                    <a:pt x="2" y="0"/>
                  </a:quadBezTo>
                  <a:cubicBezTo>
                    <a:pt x="3" y="0"/>
                    <a:pt x="4" y="1"/>
                    <a:pt x="4" y="2"/>
                  </a:cubicBezTo>
                  <a:close/>
                </a:path>
              </a:pathLst>
            </a:custGeom>
            <a:noFill/>
            <a:ln w="6350" cap="flat">
              <a:solidFill>
                <a:schemeClr val="bg1"/>
              </a:solidFill>
              <a:prstDash val="solid"/>
              <a:round/>
            </a:ln>
          </p:spPr>
          <p:txBody>
            <a:bodyPr vert="horz" wrap="square" lIns="91440" tIns="45720" rIns="91440" bIns="45720" anchor="t" anchorCtr="0">
              <a:prstTxWarp prst="textNoShape">
                <a:avLst/>
              </a:prstTxWarp>
            </a:bodyPr>
            <a:lstStyle/>
            <a:p>
              <a:pPr lvl="0">
                <a:defRPr/>
              </a:pPr>
              <a:endParaRPr lang="id-ID"/>
            </a:p>
          </p:txBody>
        </p:sp>
      </p:grpSp>
      <p:sp>
        <p:nvSpPr>
          <p:cNvPr id="35" name="Title 1"/>
          <p:cNvSpPr txBox="1"/>
          <p:nvPr/>
        </p:nvSpPr>
        <p:spPr>
          <a:xfrm>
            <a:off x="381000" y="616361"/>
            <a:ext cx="11430000" cy="585788"/>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ko-KR" b="1">
                <a:latin typeface="+mj-ea"/>
              </a:rPr>
              <a:t>6. </a:t>
            </a:r>
            <a:r>
              <a:rPr lang="ko-KR" altLang="en-US" b="1"/>
              <a:t>담당 부분 </a:t>
            </a:r>
            <a:r>
              <a:rPr lang="en-US" altLang="ko-KR" b="1"/>
              <a:t>–</a:t>
            </a:r>
            <a:r>
              <a:rPr lang="ko-KR" altLang="en-US" sz="3200" b="1"/>
              <a:t>자세 추정</a:t>
            </a:r>
            <a:r>
              <a:rPr lang="en-US" altLang="ko-KR" sz="3200" b="1"/>
              <a:t>, </a:t>
            </a:r>
            <a:r>
              <a:rPr lang="ko-KR" altLang="en-US" sz="3200" b="1"/>
              <a:t>얼굴 감지 </a:t>
            </a:r>
            <a:r>
              <a:rPr lang="ko-KR" altLang="en-US" sz="1800" b="1"/>
              <a:t>유종현</a:t>
            </a:r>
            <a:endParaRPr lang="ko-KR" altLang="en-US" sz="1800" b="1"/>
          </a:p>
        </p:txBody>
      </p:sp>
      <p:sp>
        <p:nvSpPr>
          <p:cNvPr id="7" name="Rectangle 2"/>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4097" name="_x450162368" descr="EMB000012dc02ee"/>
          <p:cNvPicPr>
            <a:picLocks noChangeAspect="1" noChangeArrowheads="1"/>
          </p:cNvPicPr>
          <p:nvPr/>
        </p:nvPicPr>
        <p:blipFill rotWithShape="1">
          <a:blip r:embed="rId4"/>
          <a:srcRect/>
          <a:stretch>
            <a:fillRect/>
          </a:stretch>
        </p:blipFill>
        <p:spPr>
          <a:xfrm>
            <a:off x="-1" y="2176378"/>
            <a:ext cx="4361937" cy="1201738"/>
          </a:xfrm>
          <a:prstGeom prst="rect">
            <a:avLst/>
          </a:prstGeom>
          <a:noFill/>
        </p:spPr>
      </p:pic>
      <p:sp>
        <p:nvSpPr>
          <p:cNvPr id="10" name="Rectangle 4"/>
          <p:cNvSpPr>
            <a:spLocks noChangeArrowheads="1"/>
          </p:cNvSpPr>
          <p:nvPr/>
        </p:nvSpPr>
        <p:spPr>
          <a:xfrm>
            <a:off x="0" y="0"/>
            <a:ext cx="12192000" cy="457200"/>
          </a:xfrm>
          <a:prstGeom prst="rect">
            <a:avLst/>
          </a:prstGeom>
          <a:solidFill>
            <a:srgbClr val="ffffff"/>
          </a:solidFill>
          <a:ln>
            <a:noFill/>
          </a:ln>
          <a:effectLst/>
        </p:spPr>
        <p:txBody>
          <a:bodyPr vert="horz" wrap="none" lIns="91440" tIns="45720" rIns="91440" bIns="45720" anchor="ctr" anchorCtr="0">
            <a:prstTxWarp prst="textNoShape">
              <a:avLst/>
            </a:prstTxWarp>
            <a:spAutoFit/>
          </a:bodyPr>
          <a:lstStyle/>
          <a:p>
            <a:pPr lvl="0">
              <a:defRPr/>
            </a:pPr>
            <a:endParaRPr lang="ko-KR" altLang="en-US"/>
          </a:p>
        </p:txBody>
      </p:sp>
      <p:pic>
        <p:nvPicPr>
          <p:cNvPr id="4099" name="_x450165808" descr="EMB000012dc02f1"/>
          <p:cNvPicPr>
            <a:picLocks noChangeAspect="1" noChangeArrowheads="1"/>
          </p:cNvPicPr>
          <p:nvPr/>
        </p:nvPicPr>
        <p:blipFill rotWithShape="1">
          <a:blip r:embed="rId5"/>
          <a:srcRect/>
          <a:stretch>
            <a:fillRect/>
          </a:stretch>
        </p:blipFill>
        <p:spPr>
          <a:xfrm>
            <a:off x="0" y="3306876"/>
            <a:ext cx="4361936" cy="2743200"/>
          </a:xfrm>
          <a:prstGeom prst="rect">
            <a:avLst/>
          </a:prstGeom>
          <a:noFill/>
        </p:spPr>
      </p:pic>
      <p:pic>
        <p:nvPicPr>
          <p:cNvPr id="12" name="그림 11"/>
          <p:cNvPicPr>
            <a:picLocks noChangeAspect="1"/>
          </p:cNvPicPr>
          <p:nvPr/>
        </p:nvPicPr>
        <p:blipFill rotWithShape="1">
          <a:blip r:embed="rId6"/>
          <a:stretch>
            <a:fillRect/>
          </a:stretch>
        </p:blipFill>
        <p:spPr>
          <a:xfrm>
            <a:off x="4325007" y="2202008"/>
            <a:ext cx="1473515" cy="386695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par>
    </p:tnLst>
  </p:timing>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954</ep:Words>
  <ep:PresentationFormat>와이드스크린</ep:PresentationFormat>
  <ep:Paragraphs>75</ep:Paragraphs>
  <ep:Slides>16</ep:Slides>
  <ep:Notes>14</ep:Notes>
  <ep:TotalTime>0</ep:TotalTime>
  <ep:HiddenSlides>0</ep:HiddenSlides>
  <ep:MMClips>0</ep:MMClips>
  <ep:HeadingPairs>
    <vt:vector size="4" baseType="variant">
      <vt:variant>
        <vt:lpstr>테마</vt:lpstr>
      </vt:variant>
      <vt:variant>
        <vt:i4>1</vt:i4>
      </vt:variant>
      <vt:variant>
        <vt:lpstr>슬라이드 제목</vt:lpstr>
      </vt:variant>
      <vt:variant>
        <vt:i4>16</vt:i4>
      </vt:variant>
    </vt:vector>
  </ep:HeadingPairs>
  <ep:TitlesOfParts>
    <vt:vector size="17" baseType="lpstr">
      <vt:lpstr>Office Theme</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2022-01-10T07:37:42.000</dcterms:created>
  <dc:creator>24slides14</dc:creator>
  <cp:lastModifiedBy>user</cp:lastModifiedBy>
  <dcterms:modified xsi:type="dcterms:W3CDTF">2023-06-13T05:06:28.055</dcterms:modified>
  <cp:revision>103</cp:revision>
  <dc:title>PowerPoint Presentation</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